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98" r:id="rId2"/>
    <p:sldId id="276" r:id="rId3"/>
    <p:sldId id="333" r:id="rId4"/>
    <p:sldId id="321" r:id="rId5"/>
    <p:sldId id="341" r:id="rId6"/>
    <p:sldId id="342" r:id="rId7"/>
    <p:sldId id="343" r:id="rId8"/>
    <p:sldId id="338" r:id="rId9"/>
    <p:sldId id="339" r:id="rId10"/>
    <p:sldId id="312" r:id="rId11"/>
    <p:sldId id="344" r:id="rId12"/>
    <p:sldId id="310" r:id="rId13"/>
    <p:sldId id="311" r:id="rId14"/>
    <p:sldId id="337" r:id="rId15"/>
    <p:sldId id="309" r:id="rId16"/>
    <p:sldId id="320" r:id="rId17"/>
    <p:sldId id="319" r:id="rId18"/>
    <p:sldId id="336" r:id="rId19"/>
    <p:sldId id="328" r:id="rId20"/>
    <p:sldId id="329" r:id="rId21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DB002A8E-7BB2-41C1-A706-CB6A66EEFA6E}">
          <p14:sldIdLst>
            <p14:sldId id="298"/>
            <p14:sldId id="276"/>
          </p14:sldIdLst>
        </p14:section>
        <p14:section name="Motivation" id="{816C6B26-B615-483F-9F9A-E8B0B7802D87}">
          <p14:sldIdLst>
            <p14:sldId id="333"/>
            <p14:sldId id="321"/>
          </p14:sldIdLst>
        </p14:section>
        <p14:section name="Implementation" id="{BBED3E1F-5F0F-42F2-A7D1-2B314E494CCF}">
          <p14:sldIdLst>
            <p14:sldId id="341"/>
            <p14:sldId id="342"/>
            <p14:sldId id="343"/>
            <p14:sldId id="338"/>
            <p14:sldId id="339"/>
            <p14:sldId id="312"/>
            <p14:sldId id="344"/>
            <p14:sldId id="310"/>
          </p14:sldIdLst>
        </p14:section>
        <p14:section name="Outlook" id="{627D78E3-77D5-49C9-AAD5-23A98F1208F8}">
          <p14:sldIdLst>
            <p14:sldId id="311"/>
            <p14:sldId id="337"/>
            <p14:sldId id="309"/>
          </p14:sldIdLst>
        </p14:section>
        <p14:section name="Schluss" id="{A6465BA1-7DEB-4F56-A230-C754BB4E8A73}">
          <p14:sldIdLst>
            <p14:sldId id="320"/>
          </p14:sldIdLst>
        </p14:section>
        <p14:section name="Additional Resources" id="{27B30663-BFC1-4FD6-B302-EA94222CA6E3}">
          <p14:sldIdLst>
            <p14:sldId id="319"/>
            <p14:sldId id="336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8A43"/>
    <a:srgbClr val="3A3A3A"/>
    <a:srgbClr val="F8F8F8"/>
    <a:srgbClr val="000000"/>
    <a:srgbClr val="484E5B"/>
    <a:srgbClr val="55ACEE"/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1" autoAdjust="0"/>
    <p:restoredTop sz="81021" autoAdjust="0"/>
  </p:normalViewPr>
  <p:slideViewPr>
    <p:cSldViewPr snapToGrid="0">
      <p:cViewPr>
        <p:scale>
          <a:sx n="80" d="100"/>
          <a:sy n="80" d="100"/>
        </p:scale>
        <p:origin x="981" y="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5T12:58:36.3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57 332 7832 0 0,'0'0'356'0'0,"0"0"-7"0"0,17-2 1015 0 0,41-14 4571 0 0,27-29-3484 0 0,-51 25-1611 0 0,255-167-238 0 0,-191 127-292 0 0,-91 58-310 0 0,-20 23 0 0 0,-198 177-597 0 0,-152 148 477 0 0,355-339 142 0 0,3-3-1 0 0,0 1 0 0 0,0 0 0 0 0,1 0 0 0 0,-1 0 0 0 0,1 0 0 0 0,0 0 0 0 0,0 1 0 0 0,1 0 0 0 0,0 0 0 0 0,0 0 0 0 0,-2 5-21 0 0,5-11 8 0 0,0 1 0 0 0,0 0 1 0 0,0-1-1 0 0,0 1 0 0 0,0-1 0 0 0,0 1 0 0 0,0-1 0 0 0,0 1 0 0 0,1-1 0 0 0,-1 1 0 0 0,0-1 0 0 0,0 1 0 0 0,0-1 0 0 0,1 1 0 0 0,-1-1 0 0 0,0 1 0 0 0,0-1 0 0 0,1 1 0 0 0,-1-1 0 0 0,0 1 0 0 0,1-1 0 0 0,-1 0 0 0 0,1 1 0 0 0,-1-1 0 0 0,0 0 0 0 0,1 1 0 0 0,-1-1 0 0 0,1 0 0 0 0,-1 0 1 0 0,1 1-1 0 0,-1-1 0 0 0,1 0 0 0 0,-1 0 0 0 0,1 0 0 0 0,-1 0 0 0 0,1 0 0 0 0,-1 1 0 0 0,1-1 0 0 0,0 0 0 0 0,-1 0 0 0 0,1 0 0 0 0,-1-1 0 0 0,1 1 0 0 0,-1 0 0 0 0,1 0 0 0 0,-1 0 0 0 0,1 0 0 0 0,-1 0 0 0 0,1-1 0 0 0,-1 1 0 0 0,1 0 0 0 0,-1 0 0 0 0,1-1-8 0 0,32-13 172 0 0,-30 12-146 0 0,52-29 219 0 0,-1-4-1 0 0,-1-1 0 0 0,36-35-244 0 0,8-4 243 0 0,302-214 357 0 0,-331 245-208 0 0,-96 79-149 0 0,-242 213-150 0 0,-8 10-165 0 0,218-186 72 0 0,74-72 123 0 0,133-90 1368 0 0,313-230-1225 0 0,-335 228-266 0 0,-218 165-394 0 0,-318 231 459 0 0,334-251-60 0 0,77-53-119 0 0,0 0 36 0 0,93-48 106 0 0,367-257 476 0 0,-436 287-424 0 0,-48 24 352 0 0,-65 26-193 0 0,1 4-1 0 0,2 5 1 0 0,-11 10-239 0 0,8-5 82 0 0,-130 81-2006 0 0,192-107 210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5T12:58:37.4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457 78 18975 0 0,'-5'-1'99'0'0,"-1"0"0"0"0,0 0-1 0 0,1 1 1 0 0,-1 0 0 0 0,0 0-1 0 0,1 1 1 0 0,-1-1-1 0 0,0 1 1 0 0,1 0 0 0 0,-1 1-1 0 0,1-1 1 0 0,-1 1-1 0 0,1 0 1 0 0,0 0 0 0 0,0 1-1 0 0,0 0 1 0 0,0 0 0 0 0,0 0-1 0 0,1 0 1 0 0,-1 1-1 0 0,-2 2-98 0 0,6-5 20 0 0,-141 125-370 0 0,76-60-116 0 0,-63 66 250 0 0,129-132 238 0 0,1 0 1 0 0,-1 0-1 0 0,0 0 0 0 0,1 0 0 0 0,-1 0 1 0 0,0 0-1 0 0,0 0 0 0 0,1 0 1 0 0,-1 0-1 0 0,0 0 0 0 0,1 0 1 0 0,-1 0-1 0 0,0 0 0 0 0,1 1 0 0 0,-1-1 1 0 0,0 0-1 0 0,0 0 0 0 0,1 0 1 0 0,-1 0-1 0 0,0 1 0 0 0,0-1 0 0 0,1 0 1 0 0,-1 0-1 0 0,0 0 0 0 0,0 1 1 0 0,0-1-1 0 0,1 0 0 0 0,-1 0 0 0 0,0 1 1 0 0,0-1-1 0 0,0 0 0 0 0,0 1 1 0 0,0-1-1 0 0,0 0 0 0 0,0 0 0 0 0,1 1 1 0 0,-1-1-1 0 0,0 0 0 0 0,0 1 1 0 0,0-1-1 0 0,0 0 0 0 0,0 1 0 0 0,0-1 1 0 0,0 0-1 0 0,-1 0 0 0 0,1 1 1 0 0,0-1-1 0 0,0 0 0 0 0,0 1 0 0 0,0-1 1 0 0,0 0-1 0 0,0 0 0 0 0,0 1 1 0 0,-1-1-23 0 0,30-9 492 0 0,143-90 1321 0 0,1-9-1302 0 0,156-85-216 0 0,-317 187-305 0 0,-1 0 0 0 0,1 1 1 0 0,0 0-1 0 0,1 1 0 0 0,-1 1 1 0 0,1 0-1 0 0,-1 0 0 0 0,9 0 10 0 0,-20 3-2 0 0,-1 0-1 0 0,1 0 1 0 0,0 0-1 0 0,0 0 1 0 0,-1 0-1 0 0,1 0 1 0 0,0 0-1 0 0,0 0 1 0 0,-1 1-1 0 0,1-1 1 0 0,0 0-1 0 0,-1 0 1 0 0,1 1-1 0 0,0-1 1 0 0,-1 0-1 0 0,1 1 1 0 0,0-1 0 0 0,-1 1-1 0 0,1-1 1 0 0,-1 1-1 0 0,1-1 1 0 0,-1 1-1 0 0,1-1 1 0 0,-1 1-1 0 0,1-1 1 0 0,-1 1-1 0 0,0 0 1 0 0,1-1-1 0 0,-1 1 1 0 0,0 0-1 0 0,1-1 1 0 0,-1 1-1 0 0,0 0 1 0 0,0-1-1 0 0,0 1 1 0 0,0 0-1 0 0,0 0 1 0 0,0-1-1 0 0,0 1 1 0 0,0 0-1 0 0,0 0 1 0 0,0-1-1 0 0,0 1 1 0 0,0 0-1 0 0,0-1 1 0 0,0 1-1 0 0,-1 0 1 0 0,1-1-1 0 0,0 1 1 0 0,-1 0-1 0 0,1-1 1 0 0,0 1-1 0 0,-1 0 1 0 0,1-1 0 0 0,-1 1-1 0 0,1-1 1 0 0,-1 1-1 0 0,1-1 1 0 0,-1 1 2 0 0,-27 39-131 0 0,-1-11 129 0 0,-1 0 0 0 0,-2-2 0 0 0,0-1-1 0 0,-17 8 3 0 0,-3 4-138 0 0,-285 217 124 0 0,264-186-84 0 0,72-69 98 0 0,1 0-1 0 0,0 1 0 0 0,-1-1 1 0 0,1 1-1 0 0,0-1 1 0 0,0 1-1 0 0,-1-1 0 0 0,1 1 1 0 0,0-1-1 0 0,0 1 1 0 0,0-1-1 0 0,0 1 0 0 0,-1-1 1 0 0,1 1-1 0 0,0 0 0 0 0,0-1 1 0 0,0 1-1 0 0,0-1 1 0 0,0 1-1 0 0,0-1 0 0 0,1 1 1 0 0,-1-1-1 0 0,0 1 1 0 0,0-1-1 0 0,0 1 0 0 0,0 0 1 0 0,1-1-1 0 0,-1 1 0 0 0,0-1 1 0 0,0 0-1 0 0,1 1 1 0 0,-1-1-1 0 0,0 1 0 0 0,1-1 1 0 0,-1 1-1 0 0,1-1 1 0 0,-1 0-1 0 0,0 1 0 0 0,1-1 1 0 0,-1 0-1 0 0,1 1 0 0 0,-1-1 1 0 0,1 0-1 0 0,-1 0 1 0 0,1 0-1 0 0,-1 1 0 0 0,1-1 1 0 0,-1 0-1 0 0,1 0 1 0 0,-1 0-1 0 0,1 0 0 0 0,0 0 1 0 0,-1 0-1 0 0,1 0 0 0 0,-1 0 1 0 0,1 0-1 0 0,-1 0 1 0 0,1 0-1 0 0,-1 0 0 0 0,1 0 1 0 0,-1-1-1 0 0,1 1 1 0 0,-1 0-1 0 0,1 0 0 0 0,-1-1 1 0 0,1 1 0 0 0,39-8-61 0 0,5-11 181 0 0,0-1 1 0 0,-1-3-1 0 0,-2-1 0 0 0,0-2 1 0 0,-2-2-1 0 0,6-7-120 0 0,31-19 291 0 0,229-172 296 0 0,-303 224-579 0 0,4-3-6 0 0,-1 1 1 0 0,1 0-1 0 0,0 0 1 0 0,0 1-1 0 0,0 0 0 0 0,1 0 1 0 0,-1 1-1 0 0,1-1 1 0 0,0 2-1 0 0,-1-1 1 0 0,7 1-3 0 0,-13 2-12 0 0,-1 1 1 0 0,1-1 0 0 0,-1 1-1 0 0,0 0 1 0 0,1-1 0 0 0,-1 1-1 0 0,0 0 1 0 0,0-1 0 0 0,0 1-1 0 0,0 0 1 0 0,0-1 0 0 0,0 1-1 0 0,0 0 1 0 0,-1-1 0 0 0,1 1 0 0 0,-1-1-1 0 0,1 1 1 0 0,-1 0 0 0 0,0-1-1 0 0,1 1 1 0 0,-1-1 0 0 0,0 1-1 0 0,0-1 1 0 0,0 0 0 0 0,0 1-1 0 0,0-1 1 0 0,0 0 0 0 0,-1 0 0 0 0,1 0-1 0 0,0 0 1 0 0,-1 0 0 0 0,1 0-1 0 0,-1 0 12 0 0,-154 134-11 0 0,112-101 110 0 0,-49 35-101 0 0,50-41-313 0 0,2 3 0 0 0,1 1 0 0 0,2 2 0 0 0,1 2 0 0 0,1 1 0 0 0,3 2 1 0 0,-16 23 314 0 0,33-35-2459 0 0,5-3-5035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5T12:58:52.9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290 373 7920 0 0,'-12'4'841'0'0,"-32"19"2836"0"0,43-22-2981 0 0,1-1-6 0 0,0 0-5 0 0,13-7 654 0 0,42-13 322 0 0,101-24-759 0 0,-89 27-907 0 0,2 3-1 0 0,62-4 6 0 0,-104 15-1 0 0,8-1 69 0 0,0 1-1 0 0,0 2 1 0 0,0 1-1 0 0,0 2 1 0 0,14 3-68 0 0,-46-5 30 0 0,-1 0 0 0 0,1-1 0 0 0,0 1 0 0 0,-1 0 0 0 0,1 1 0 0 0,-1-1 0 0 0,1 0 0 0 0,0 1 1 0 0,-1-1-1 0 0,1 1 0 0 0,-1 0 0 0 0,1 0 0 0 0,-1 0 0 0 0,1 0 0 0 0,-1 0 0 0 0,0 1 0 0 0,0-1 0 0 0,0 1 0 0 0,0-1 1 0 0,0 1-1 0 0,0 0 0 0 0,0 0 0 0 0,0 0 0 0 0,0 0 0 0 0,-1 0 0 0 0,1 0 0 0 0,-1 0 0 0 0,0 1 0 0 0,0-1 0 0 0,1 1 1 0 0,-2-1-1 0 0,1 0 0 0 0,0 1 0 0 0,0 0 0 0 0,-1-1 0 0 0,1 1 0 0 0,-1-1 0 0 0,0 1 0 0 0,0 0 0 0 0,0-1 0 0 0,0 1 1 0 0,0 0-1 0 0,-1-1 0 0 0,1 1-30 0 0,-11 16 25 0 0,-1-1-1 0 0,-1 0 1 0 0,0-1 0 0 0,-2-1 0 0 0,1 0 0 0 0,-2-1 0 0 0,0 0 0 0 0,-5 2-25 0 0,6-4 19 0 0,-126 105 197 0 0,-4-6 0 0 0,-32 11-216 0 0,65-42 36 0 0,3 5 0 0 0,-30 36-36 0 0,132-117 0 0 0,0 1 0 0 0,0 1 0 0 0,0-1 0 0 0,1 1 0 0 0,0 0 0 0 0,0 1 0 0 0,1-1 0 0 0,0 1 0 0 0,0 0 0 0 0,1 1 0 0 0,0-1 0 0 0,-2 7 0 0 0,6-14 6 0 0,0 1-1 0 0,0-1 1 0 0,1 0-1 0 0,-1 1 0 0 0,1-1 1 0 0,-1 1-1 0 0,1-1 1 0 0,-1 0-1 0 0,1 1 1 0 0,0-1-1 0 0,-1 0 0 0 0,1 0 1 0 0,0 0-1 0 0,0 1 1 0 0,0-1-1 0 0,0 0 0 0 0,0 0 1 0 0,0 0-1 0 0,1-1 1 0 0,-1 1-1 0 0,0 0 1 0 0,0 0-1 0 0,1-1 0 0 0,-1 1 1 0 0,0 0-1 0 0,1-1 1 0 0,-1 1-1 0 0,0-1 0 0 0,1 0 1 0 0,-1 0-1 0 0,1 1 1 0 0,-1-1-1 0 0,1 0 1 0 0,-1 0-1 0 0,1 0 0 0 0,-1 0 1 0 0,1-1-1 0 0,-1 1 1 0 0,0 0-1 0 0,1-1 0 0 0,-1 1 1 0 0,1-1-1 0 0,-1 1 1 0 0,0-1-1 0 0,1 1 1 0 0,-1-1-1 0 0,0 0-5 0 0,177-75 891 0 0,585-314 971 0 0,259-152-1654 0 0,-714 383-40 0 0,-135 72 344 0 0,-129 79-368 0 0,-43 8-143 0 0,-1 0-1 0 0,1-1 1 0 0,-1 1 0 0 0,1 0-1 0 0,-1 0 1 0 0,1 0-1 0 0,-1 0 1 0 0,0 0-1 0 0,1 0 1 0 0,-1 1 0 0 0,1-1-1 0 0,-1 0 1 0 0,1 0-1 0 0,-1 0 1 0 0,0 0 0 0 0,1 0-1 0 0,-1 1 1 0 0,1-1-1 0 0,-1 0 1 0 0,0 0-1 0 0,1 1 1 0 0,-1-1 0 0 0,0 0-1 0 0,1 1 1 0 0,-1-1-1 0 0,0 0 1 0 0,1 1-1 0 0,-1-1 1 0 0,0 0 0 0 0,0 1-1 0 0,0-1 1 0 0,1 1-1 0 0,-1-1 1 0 0,0 0 0 0 0,0 1-1 0 0,0-1 1 0 0,0 1-1 0 0,0-1 1 0 0,0 1-1 0 0,0-1 1 0 0,0 0 0 0 0,0 1-1 0 0,0-1 1 0 0,0 1-1 0 0,0-1 1 0 0,0 1 0 0 0,0-1-1 0 0,0 1 1 0 0,0-1-1 0 0,0 0 1 0 0,0 1-1 0 0,-1-1 1 0 0,1 1 0 0 0,0-1-1 0 0,0 0 1 0 0,-1 1-1 0 0,1-1 1 0 0,0 0-1 0 0,0 1 1 0 0,-1-1 0 0 0,1 0-1 0 0,0 1 1 0 0,-1-1-1 0 0,1 0 1 0 0,-1 0-1 0 0,-22 27 4 0 0,-95 69-321 0 0,-5-6-1 0 0,-56 29 318 0 0,132-88-40 0 0,-380 232 7 0 0,-115 61-235 0 0,350-200 226 0 0,180-116-51 0 0,167-89 434 0 0,1271-637 43 0 0,-825 465-384 0 0,-395 193 0 0 0,-206 59 0 0 0,1 0 0 0 0,0 1 0 0 0,-1-1 0 0 0,1 0 0 0 0,0 1 0 0 0,0-1 0 0 0,0 1 0 0 0,0 0 0 0 0,-1-1 0 0 0,1 1 0 0 0,0-1 0 0 0,0 1 0 0 0,0 0 0 0 0,0 0 0 0 0,0 0 0 0 0,0-1 0 0 0,0 1 0 0 0,0 0 0 0 0,0 0 0 0 0,0 0 0 0 0,0 1 0 0 0,0-1 0 0 0,0 0 0 0 0,0 0 0 0 0,0 0 0 0 0,-1 1 0 0 0,1-1 0 0 0,0 0 0 0 0,0 1 0 0 0,0-1 0 0 0,0 1 0 0 0,0-1 0 0 0,-1 1 0 0 0,1-1 0 0 0,0 1 0 0 0,0 0 0 0 0,-1-1 0 0 0,1 1 0 0 0,-1 0 0 0 0,1 0 0 0 0,0-1 0 0 0,-1 1 0 0 0,1 0 0 0 0,-1 0 0 0 0,0 0 0 0 0,1 0 0 0 0,-1 0 0 0 0,0 0 0 0 0,1-1 0 0 0,-1 1 0 0 0,0 0 0 0 0,0 0 0 0 0,0 0 0 0 0,0 0 0 0 0,0 0 0 0 0,0 0 0 0 0,0 0 0 0 0,0 0 0 0 0,0 0 0 0 0,0 0 0 0 0,-1 0 0 0 0,1 0 0 0 0,-1 0 0 0 0,-93 75-60 0 0,-457 295 95 0 0,306-212-2 0 0,-316 200 85 0 0,441-269-44 0 0,111-79-86 0 0,9-12 11 0 0,1 1 0 0 0,-1 0 1 0 0,0 0-1 0 0,0 0 0 0 0,1 0 0 0 0,-1 0 0 0 0,0 0 0 0 0,0-1 0 0 0,1 1 0 0 0,-1 0 1 0 0,0 0-1 0 0,0 0 0 0 0,1 0 0 0 0,-1 0 0 0 0,0 0 0 0 0,0 0 0 0 0,1 0 0 0 0,-1 0 1 0 0,0 0-1 0 0,0 0 0 0 0,1 1 0 0 0,-1-1 0 0 0,0 0 0 0 0,1 0 0 0 0,-1 0 0 0 0,0 0 0 0 0,0 0 1 0 0,0 0-1 0 0,1 1 0 0 0,-1-1 0 0 0,0 0 0 0 0,0 0 0 0 0,0 0 0 0 0,1 0 0 0 0,-1 1 1 0 0,0-1-1 0 0,0 0 0 0 0,0 0 0 0 0,0 1 0 0 0,0-1 0 0 0,1 0 0 0 0,-1 0 0 0 0,0 1 0 0 0,0-1 1 0 0,0 0-1 0 0,0 0 0 0 0,0 1 0 0 0,0-1 0 0 0,0 0 0 0 0,0 0 0 0 0,0 1 0 0 0,0-1 1 0 0,0 0-1 0 0,0 0 0 0 0,0 1 0 0 0,0-1 0 0 0,0 0 0 0 0,0 0 0 0 0,0 1 0 0 0,-1-1 1 0 0,1 0-1 0 0,0 0 0 0 0,0 1 0 0 0,0-1 0 0 0,0 0 0 0 0,0 0 0 0 0,-1 1 1 0 0,2-2-1 0 0,28-5 1 0 0,0-2 0 0 0,-1-1 0 0 0,0-1 0 0 0,-1-2 0 0 0,5-3 0 0 0,23-10 0 0 0,919-420 83 0 0,-465 239-30 0 0,-22 28 11 0 0,-451 166-34 0 0,0 2-1 0 0,0 1 0 0 0,1 2 1 0 0,27-2-30 0 0,-63 8 1 0 0,1 0 1 0 0,0 1-1 0 0,0-1 0 0 0,0 1 1 0 0,0-1-1 0 0,0 1 1 0 0,-1 0-1 0 0,1 0 1 0 0,0-1-1 0 0,0 2 1 0 0,0-1-1 0 0,0 0 1 0 0,0 0-1 0 0,0 0 1 0 0,0 1-1 0 0,0-1 1 0 0,0 1-1 0 0,-1 0 1 0 0,1 0-1 0 0,0-1 1 0 0,0 1-1 0 0,-1 0 1 0 0,1 0-1 0 0,-1 0 0 0 0,1 1 1 0 0,-1-1-1 0 0,1 0 1 0 0,-1 1-1 0 0,0-1 1 0 0,1 1-1 0 0,-1-1 1 0 0,0 1-1 0 0,0-1 1 0 0,0 1-1 0 0,0 0 1 0 0,-1 0-1 0 0,1-1 1 0 0,0 1-1 0 0,-1 0 1 0 0,1 0-1 0 0,-1 0 1 0 0,1 0-1 0 0,-1 0 1 0 0,0 0-1 0 0,0 0 0 0 0,0 0 1 0 0,0-1-1 0 0,0 1 1 0 0,-1 0-1 0 0,1 0 1 0 0,-1 0-1 0 0,1 0 1 0 0,-1 0-1 0 0,1 0 1 0 0,-1-1-1 0 0,0 2-1 0 0,-10 16 0 0 0,-1-1 0 0 0,-1 0 0 0 0,0 0 0 0 0,-1-2 0 0 0,-1 1 0 0 0,0-2 0 0 0,-2 0 0 0 0,0-1 0 0 0,11-8 0 0 0,-243 186 3 0 0,203-159 5 0 0,-533 351 189 0 0,479-311-197 0 0,97-66 0 0 0,70-21 54 0 0,378-158 220 0 0,86-49-31 0 0,-459 193-234 0 0,127-50 25 0 0,3 9 0 0 0,44-2-34 0 0,-239 69 0 0 0,39-5 0 0 0,-45 7 0 0 0,0 0 0 0 0,-1 0 0 0 0,1 0 0 0 0,0 0 0 0 0,0 0 0 0 0,-1 0 0 0 0,1 0 0 0 0,0 0 0 0 0,0 0 0 0 0,-1 0 0 0 0,1 1 0 0 0,0-1 0 0 0,0 0 0 0 0,-1 1 0 0 0,1-1 0 0 0,0 0 0 0 0,-1 1 0 0 0,1-1 0 0 0,-1 1 0 0 0,1-1 0 0 0,-1 1 0 0 0,1-1 0 0 0,0 1 0 0 0,-1 0 0 0 0,0-1 0 0 0,1 1 0 0 0,-1-1 0 0 0,1 1 0 0 0,-1 0 0 0 0,0 0 0 0 0,0-1 0 0 0,1 1 0 0 0,-1 0 0 0 0,0-1 0 0 0,0 1 0 0 0,0 0 0 0 0,0 0 0 0 0,0-1 0 0 0,0 1 0 0 0,0 0 0 0 0,0 0 0 0 0,0-1 0 0 0,0 1 0 0 0,0 0 0 0 0,0 0 0 0 0,0-1 0 0 0,-1 1 0 0 0,1 0 0 0 0,0 0 0 0 0,-1-1 0 0 0,1 1 0 0 0,0 0 0 0 0,-52 62-131 0 0,29-42 80 0 0,-89 79-7 0 0,-4-6 1 0 0,-5-4 0 0 0,-72 38 57 0 0,-21 17-30 0 0,-41 42 30 0 0,215-151 0 0 0,40-36 1 0 0,1 0 0 0 0,-1-1-1 0 0,0 1 1 0 0,0 0 0 0 0,0 0 0 0 0,1 0 0 0 0,-1-1-1 0 0,0 1 1 0 0,0 0 0 0 0,1 0 0 0 0,-1 0-1 0 0,0 0 1 0 0,0 0 0 0 0,1 0 0 0 0,-1-1-1 0 0,0 1 1 0 0,0 0 0 0 0,1 0 0 0 0,-1 0-1 0 0,0 0 1 0 0,1 0 0 0 0,-1 0 0 0 0,0 0-1 0 0,0 0 1 0 0,1 0 0 0 0,-1 0 0 0 0,0 0-1 0 0,1 1 1 0 0,-1-1 0 0 0,0 0 0 0 0,0 0-1 0 0,1 0 1 0 0,-1 0 0 0 0,0 0 0 0 0,0 0-1 0 0,1 1 1 0 0,-1-1 0 0 0,0 0 0 0 0,0 0-1 0 0,0 0 1 0 0,1 1 0 0 0,-1-1 0 0 0,0 0-1 0 0,0 0 1 0 0,0 0 0 0 0,0 1 0 0 0,0-1-1 0 0,1 0 1 0 0,-1 0 0 0 0,0 1 0 0 0,0-1-1 0 0,0 0 1 0 0,0 1 0 0 0,0-1 0 0 0,0 0-1 0 0,0 0 1 0 0,0 1 0 0 0,0-1 0 0 0,0 0-1 0 0,0 1 1 0 0,0-1 0 0 0,0 0 0 0 0,0 0-1 0 0,0 1 1 0 0,0-1-1 0 0,1 0 5 0 0,148-58 265 0 0,-112 40-218 0 0,897-360 884 0 0,-538 248-936 0 0,-319 121 0 0 0,-76 9-2 0 0,-1 0 1 0 0,1 1-1 0 0,-1-1 0 0 0,1 1 0 0 0,-1-1 1 0 0,1 1-1 0 0,-1 0 0 0 0,0-1 0 0 0,1 1 1 0 0,-1-1-1 0 0,0 1 0 0 0,1 0 0 0 0,-1-1 1 0 0,0 1-1 0 0,0 0 0 0 0,1-1 0 0 0,-1 1 1 0 0,0 0-1 0 0,0-1 0 0 0,0 1 0 0 0,0 0 1 0 0,0 0-1 0 0,0-1 0 0 0,0 1 0 0 0,0 0 1 0 0,0-1-1 0 0,-1 1 0 0 0,1 0 0 0 0,0-1 1 0 0,0 1-1 0 0,-1 0 0 0 0,1-1 0 0 0,0 1 1 0 0,-1 0-1 0 0,1-1 0 0 0,0 1 0 0 0,-1-1 1 0 0,1 1-1 0 0,-1-1 0 0 0,1 1 0 0 0,-1-1 1 0 0,1 1-1 0 0,-1-1 0 0 0,1 1 0 0 0,-1-1 1 0 0,0 0-1 0 0,1 1 0 0 0,-1-1 0 0 0,0 0 0 0 0,1 0 1 0 0,-1 1-1 0 0,0-1 0 0 0,1 0 0 0 0,-1 0 3 0 0,-86 69-107 0 0,-2-4 0 0 0,-3-4 0 0 0,-19 5 106 0 0,-37 25-60 0 0,86-51 60 0 0,-270 187 0 0 0,319-216 11 0 0,27-13 56 0 0,175-84 237 0 0,-105 43-206 0 0,550-227 694 0 0,-557 234-728 0 0,-105 53-64 0 0,-304 149-235 0 0,-322 150 222 0 0,527-261-2623 0 0,-2-10-3752 0 0,114-42-1531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5T12:58:55.5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12 922 10336 0 0,'-9'0'472'0'0,"7"0"-10"0"0,4 2-258 0 0,7 2-92 0 0,0 0-1 0 0,0 0 0 0 0,1-1 1 0 0,-1 0-1 0 0,1-1 0 0 0,0 0 1 0 0,0-1-1 0 0,0 0 0 0 0,0 0 1 0 0,0-1-1 0 0,0 0 0 0 0,0-1 1 0 0,0 0-1 0 0,0-1 0 0 0,-1 0 1 0 0,8-2-112 0 0,78-14 778 0 0,0-5 0 0 0,-1-3 0 0 0,-2-5 0 0 0,12-8-778 0 0,400-202 1473 0 0,-121 52-931 0 0,309-129 734 0 0,-665 306-1232 0 0,0 2 0 0 0,1 1 0 0 0,0 1 0 0 0,0 2 0 0 0,19-2-44 0 0,-46 7-2 0 0,1 1-1 0 0,0 0 1 0 0,0 0-1 0 0,0 0 1 0 0,-1 1-1 0 0,1-1 1 0 0,0 0-1 0 0,0 1 1 0 0,-1-1-1 0 0,1 1 1 0 0,0 0-1 0 0,-1-1 1 0 0,1 1 0 0 0,-1 0-1 0 0,1 0 1 0 0,-1 0-1 0 0,1 0 1 0 0,-1 0-1 0 0,1 0 1 0 0,-1 0-1 0 0,0 1 1 0 0,0-1-1 0 0,0 1 1 0 0,0-1-1 0 0,0 0 1 0 0,0 1-1 0 0,0 0 1 0 0,0-1-1 0 0,0 1 1 0 0,-1 0-1 0 0,1-1 1 0 0,-1 1-1 0 0,1 0 1 0 0,-1-1-1 0 0,0 1 1 0 0,1 0-1 0 0,-1 0 1 0 0,0 0-1 0 0,0-1 1 0 0,0 1-1 0 0,-1 0 1 0 0,1 0-1 0 0,0-1 1 0 0,-1 1-1 0 0,1 0 1 0 0,-1 0-1 0 0,0-1 1 0 0,1 1-1 0 0,-1-1 1 0 0,0 1-1 0 0,0 0 1 0 0,0-1-1 0 0,0 0 1 0 0,0 1-1 0 0,0-1 1 0 0,0 0-1 0 0,-1 1 1 0 0,1-1-1 0 0,-1 0 1 0 0,1 0-1 0 0,-1 0 3 0 0,-26 34-26 0 0,-1-1 0 0 0,-2-2 0 0 0,-1-1 0 0 0,-2-1 0 0 0,0-2 0 0 0,-5 0 26 0 0,10-5-4 0 0,-199 148-49 0 0,-59 23 53 0 0,-244 156 99 0 0,174-114 503 0 0,200-132 198 0 0,141-90-544 0 0,15-14-161 0 0,3 0-6 0 0,153-96 367 0 0,174-105-372 0 0,281-119 250 0 0,-179 98-186 0 0,73-8-148 0 0,-227 120 777 0 0,-186 79-289 0 0,-91 31-485 0 0,0 0 1 0 0,0 0-1 0 0,0 0 0 0 0,0 1 1 0 0,0-1-1 0 0,0 0 0 0 0,0 0 1 0 0,0 1-1 0 0,0-1 0 0 0,0 0 1 0 0,0 0-1 0 0,0 0 0 0 0,0 1 1 0 0,0-1-1 0 0,0 0 1 0 0,0 0-1 0 0,0 0 0 0 0,0 1 1 0 0,0-1-1 0 0,0 0 0 0 0,0 0 1 0 0,0 0-1 0 0,0 1 0 0 0,1-1 1 0 0,-1 0-1 0 0,0 0 0 0 0,0 0 1 0 0,0 0-1 0 0,0 1 0 0 0,0-1 1 0 0,1 0-1 0 0,-1 0 0 0 0,0 0 1 0 0,0 0-1 0 0,0 0 0 0 0,0 0 1 0 0,1 1-1 0 0,-1-1 0 0 0,0 0 1 0 0,0 0-1 0 0,0 0 1 0 0,1 0-4 0 0,-1 0 7 0 0,-148 107 6 0 0,-500 342 109 0 0,551-384-147 0 0,3 4 1 0 0,4 4-1 0 0,-48 52 25 0 0,133-120 5 0 0,0-1-1 0 0,1 1 1 0 0,0 0-1 0 0,0 0 0 0 0,0 1 1 0 0,1-1-1 0 0,0 1 1 0 0,0 0-1 0 0,0 0 0 0 0,1 0 1 0 0,-1 0-1 0 0,1 0 1 0 0,1 0-1 0 0,-1 1 1 0 0,1-1-1 0 0,1 1-4 0 0,1-5 2 0 0,1 0 0 0 0,0 1 0 0 0,-1-1 1 0 0,1 0-1 0 0,0 0 0 0 0,0 0 0 0 0,1-1 0 0 0,-1 1 1 0 0,0 0-1 0 0,1-1 0 0 0,-1 0 0 0 0,1 1 0 0 0,-1-1 0 0 0,1 0 1 0 0,0 0-1 0 0,-1 0 0 0 0,1-1 0 0 0,0 1 0 0 0,0-1 0 0 0,-1 1 1 0 0,1-1-1 0 0,0 0 0 0 0,0 0 0 0 0,0 0 0 0 0,-1-1 1 0 0,1 1-1 0 0,0-1 0 0 0,0 1 0 0 0,-1-1 0 0 0,3-1-2 0 0,27-4-9 0 0,0-3 0 0 0,0 0 0 0 0,-1-2 0 0 0,-1-2 0 0 0,7-4 9 0 0,9-3 13 0 0,1335-592 1361 0 0,-1257 554-1233 0 0,2 6 0 0 0,3 5 1 0 0,66-13-142 0 0,-145 54 45 0 0,-49 6-45 0 0,0 0 1 0 0,0 0 0 0 0,-1 0-1 0 0,1 0 1 0 0,0 1-1 0 0,0-1 1 0 0,0 0-1 0 0,0 0 1 0 0,0 0-1 0 0,-1 1 1 0 0,1-1 0 0 0,0 0-1 0 0,0 1 1 0 0,-1-1-1 0 0,1 1 1 0 0,0-1-1 0 0,0 1 1 0 0,-1-1-1 0 0,1 1 1 0 0,-1 0-1 0 0,1-1 1 0 0,0 1 0 0 0,-1 0-1 0 0,1-1 1 0 0,-1 1-1 0 0,1 0 1 0 0,-1 0-1 0 0,0-1 1 0 0,1 1-1 0 0,-1 0 1 0 0,0 0 0 0 0,0 0-1 0 0,1-1 1 0 0,-1 1-1 0 0,0 0 1 0 0,0 0-1 0 0,0 0 1 0 0,0 0-1 0 0,0 0 1 0 0,0 0 0 0 0,0-1-1 0 0,0 1 1 0 0,-1 0-1 0 0,1 0 1 0 0,0 0-1 0 0,0 0 1 0 0,-1-1-1 0 0,1 1 1 0 0,-1 0 0 0 0,1 0-1 0 0,0-1 1 0 0,-1 1-1 0 0,0 0 0 0 0,-4 8 7 0 0,-1 0 0 0 0,0 0 0 0 0,0 0 0 0 0,-1-1 0 0 0,0 0 0 0 0,0-1 0 0 0,-1 1 0 0 0,0-1-1 0 0,-6 3-6 0 0,2 0 20 0 0,-441 352-300 0 0,-127 34 477 0 0,303-209-108 0 0,232-151-146 0 0,65-39-148 0 0,28-12 287 0 0,-1-3 0 0 0,-1-2 0 0 0,-1-2 1 0 0,-1-1-1 0 0,18-15-82 0 0,21-9-90 0 0,909-489 565 0 0,-221 173-206 0 0,-364 200-216 0 0,-308 137-53 0 0,-98 27-2 0 0,0-1 0 0 0,0 1 0 0 0,-1 0-1 0 0,1-1 1 0 0,0 1 0 0 0,-1 0 0 0 0,1-1 0 0 0,0 1-1 0 0,-1 0 1 0 0,1 0 0 0 0,0-1 0 0 0,-1 1 0 0 0,0 0-1 0 0,1 0 1 0 0,-1 0 0 0 0,1 0 0 0 0,-1 0 0 0 0,0 0-1 0 0,0 0 1 0 0,1 0 0 0 0,-1 0 0 0 0,0 0 0 0 0,0 0-1 0 0,0 0 1 0 0,0 0 0 0 0,0 0 0 0 0,0 0 0 0 0,-1 0 0 0 0,1 0-1 0 0,0 0 1 0 0,0-1 0 0 0,-1 1 0 0 0,1 0 0 0 0,0 0-1 0 0,-1 0 1 0 0,1 0 0 0 0,-1 0 0 0 0,1 0 0 0 0,-1-1-1 0 0,0 1 1 0 0,1 0 0 0 0,-1 0 0 0 0,0-1 0 0 0,1 1-1 0 0,-1 0 1 0 0,0-1 0 0 0,0 1 0 0 0,0-1 2 0 0,-90 89-157 0 0,69-71 146 0 0,-541 399-183 0 0,309-236 163 0 0,-32 45-23 0 0,132-75 54 0 0,147-142 11 0 0,24-9 58 0 0,-2-4-34 0 0,-1-1 0 0 0,0 0 0 0 0,0-1-1 0 0,-1-1 1 0 0,0 0 0 0 0,0 0 0 0 0,10-9-35 0 0,13-7 55 0 0,248-135 280 0 0,161-62-409 0 0,-376 196-1010 0 0,-80 35-136 0 0,-108 79-3450 0 0,54-42-2707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5T13:22:03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3465 10136,'0'0'464,"5"-5"150,5-7-720,12-9 2647,0 27 5373,-14 3-7763,0 1 0,0 1 0,-1 0 0,-1 0 0,1 0 0,-2 1 0,0 0 0,0 0 0,-1 0-1,-1 0 1,0 1 0,-1 0 0,1 11-151,-2-21 22,67 324 150,-12 122 294,-54-424-462,-1 11 17,2 0-1,2-1 1,1 1-1,5 13-20,10 41 160,-20-88-62,-1-2 4,0 0 32,0-2 122,-6-167 1073,6 146-1308,-1-102 209,6 0 0,12-56-230,28-40 0,-24 147 0,3 2 0,4 0 0,2 2 0,4 1 0,22-31 0,11-5 69,41-66 774,101-117-843,-195 268 15,1 1 0,0 0 0,1 1 0,2 0 0,-1 2 0,2 0 0,0 1 0,1 0 0,0 2 0,1 1 0,1 0 0,0 2 0,0 0 0,1 2 0,0 0 0,15-2-15,-29 9-2,0 1 0,0 0 0,0 1 1,0 0-1,0 0 0,0 1 0,-1 0 0,1 1 0,0-1 0,-1 2 0,0-1 0,0 1 1,0 1-1,0-1 0,-1 1 0,1 0 0,-1 1 0,-1 0 0,6 6 2,1 2-4,-1 1-1,0 0 1,-1 1-1,-1 0 1,0 1-1,-2 0 1,1 0-1,3 15 5,3 7 0,-1 0 0,-2 1 0,-2 0 0,-2 1 0,-1 0 0,-2 0 0,-2 0 0,-2 8 0,-6 45 32,-4 0 0,-13 55-32,-32 98-297,50-231 309,-7 26-110,26-63-55,76-228 137,-75 205 15,77-180 14,19 39 74,7-34 205,-104 194-255,43-72 244,4 2-1,13-7-280,240-278 1387,-296 358-1305,1 2 0,1 0 0,1 1 0,1 2 1,0 0-1,1 1 0,15-6-82,-35 20 3,0 1 1,0-1-1,0 1 1,0 0-1,0 0 1,0 0-1,0 1 1,0-1-1,1 1 1,-1 0-1,0 1 1,0-1-1,0 0 1,0 1-1,1 0 1,-1 0-1,0 0 1,0 1-1,-1 0 1,1-1-1,0 1 1,0 0-1,-1 1 1,0-1-1,1 1 1,-1-1-1,0 1 1,2 2-4,3 4-29,-1 0 1,0 0-1,0 1 1,-1 0-1,0 0 1,-1 0-1,0 1 1,-1-1-1,3 9 29,4 32-3,-1 0 1,-3 0-1,-2 1 0,-2 0 0,-3 0 1,-4 33 2,3-40 0,-5 32 0,-3 0 0,-14 54 0,-8 62 0,2 266 0,4 26-96,20-408-1921,4-76 1030,0-3-825,-4-10-356</inkml:trace>
  <inkml:trace contextRef="#ctx0" brushRef="#br0" timeOffset="654.001">3889 2381 14280,'0'0'1102,"-1"2"-719,-9 35 1049,9-34 114,3 7 1610,19 1 882,43-27-2400,43-55-534,-24-18-936,20-32-277,17-17-286,-62 48 291,-14 28 98,-3-1 1,-2-2-1,-2-3 6,-31 58 16,-4 7-9,-1 1 0,1 0-1,-1-1 1,0 0 0,1 1-1,-1-1 1,0 1 0,-1-1 0,1 0-1,0 0 1,-1 1 0,0-1-1,1 0 1,-1 0 0,0 0 0,0 0-1,-1 1 1,1-3-7,-2-2 16,0 0 0,0 0 0,-1 1 0,1-1 0,-1 1 0,-1 0 0,1-1 0,-1 1 0,0 1 0,-1-1 0,1 1 0,-1 0 0,0 0 0,0 0 0,-1 0 0,-1 0-16,-12-2 14,0 1 1,0 1-1,0 1 0,-1 1 0,0 0 0,0 1 1,0 2-1,0 0 0,-5 1-14,-13 5-16,1 1 0,0 2 1,0 2-1,1 1 0,1 2 0,0 1 0,1 2 0,1 1 0,0 2 0,-24 19 16,-6 7-34,2 2 0,2 2 0,2 3 0,3 3 0,2 2 0,3 2 0,-30 48 34,41-50 7,3 1 0,1 2 0,4 1 0,2 1 0,4 2 0,2 0 0,2 2 0,4 0 0,3 1 0,3 0 0,0 34-7,8-59 8,1 0 0,3-1 1,1 1-1,2 0 0,3-1 0,0 0 0,3-1 0,2 0 0,5 11-8,-9-35 46,0 1-1,1-2 0,0 0 1,2 0-1,0-1 0,0 0 0,2-1 1,-1-1-1,2 0 0,0-1 1,0 0-1,1-1 0,1-1 0,0-1 1,0 0-1,14 5-45,1-2 106,0-1 0,1-2 0,1-1 0,-1-2 0,1-1 0,0-1 0,0-2 0,1-2 0,3-1-106,18-6 166,-1-2 0,0-2 0,0-3 0,37-16-166,-81 27 16,84-29 99,-1-3-1,-1-5 1,-3-4 0,11-10-115,-21 5-343,-3-3 0,-1-3 0,-4-4 0,52-54 343,117-112-2947,-174 148 1663</inkml:trace>
  <inkml:trace contextRef="#ctx0" brushRef="#br0" timeOffset="1181.014">5450 2067 21679,'6'-5'1059,"272"-254"1073,-151 126-1531,13-3-113,-95 95-312,-2-2 0,-2-1 0,-1-2 0,23-39-176,-30 37 109,-2-2 0,-2-2 0,-3 0 0,-1-4-109,-17 38 21,-2-1 0,-1 0 0,0 0-1,-1-1 1,-1 1 0,-1-1 0,-1 0 0,0 1-1,-2-7-20,1 18 18,-1-1-1,-1 1 0,1 0 0,-1 0 0,-1 0 0,1 0 1,-1 0-1,-1 1 0,0-1 0,0 1 0,0 0 1,-1 0-1,0 0 0,0 1 0,0 0 0,-1 0 1,0 0-1,0 0 0,-1 1 0,0 0 0,0 1 1,0-1-1,-2 1-17,-10-3-4,-1 1 1,0 1 0,-1 0-1,1 2 1,-1 0 0,0 2-1,1 0 1,-1 1-1,0 1 1,0 1 0,1 1-1,-1 1 1,-13 4 3,-5 5-45,0 2 1,0 1 0,1 2-1,2 2 1,0 1 0,1 2-1,-24 20 45,-10 8-28,1 4 0,3 2 0,3 3 0,2 3 0,-18 28 28,64-74-3,-70 87-1,5 3-1,-14 33 5,18-13 4,5 4-1,5 3 1,5 7-4,41-87 21,2 1 1,2 0-1,3 1 0,2 1 1,3 0-1,2 0 0,3 45-21,3-76 36,1 0 0,1 0-1,1 0 1,1-1 0,2 0 0,0 0 0,2 0-1,0-1 1,2 0 0,1-1 0,0 0-1,2-1 1,1 0 0,0-1 0,2-1-1,0-1 1,14 12-36,0-11 128,0-1-1,2-2 0,-1-2 1,2 0-1,0-3 0,1 0 1,0-3-1,0-1 1,1-1-1,0-2 0,0-2 1,1-1-1,34-3-127,22-2 382,1-4-1,-1-5 1,-1-3 0,77-24-382,-88 18 132,-1-4 0,-1-3 1,-1-4-1,36-22-132,21-17-77,-3-7 0,-4-5 1,-4-5-1,-3-6 0,2-11 77,44-76-2008,-66 54-5560,-14 15-1767</inkml:trace>
  <inkml:trace contextRef="#ctx0" brushRef="#br0" timeOffset="1702.996">7508 153 23815,'1'2'539,"74"175"1530,-44-93-1545,-4 3 0,12 68-524,-4 84 605,-7 41-605,26 796 756,61-94 26,9-375-618,-115-568-355,-5-30-37,-2 1 1,1-1 0,-2 0-1,1 1 1,-1-1 0,0 1 0,-1-1-1,0 1 1,-1-1 0,-1 5 227,-4-1-1401,-8-4-57</inkml:trace>
  <inkml:trace contextRef="#ctx0" brushRef="#br0" timeOffset="2165.113">8524 1227 7832,'-44'-72'809,"-2"7"319,-55-6 5584,91 67-6488,0 0 1,0 1-1,-1 0 1,1 1-1,-1 0 1,1 0-1,-1 2 1,0-1-1,0 1 1,1 1-1,-1 0 1,0 0-1,1 1 1,-1 0-1,1 1 1,-5 2-225,-7 4 220,-1 1 1,1 1 0,1 1-1,0 1 1,1 1 0,1 1-1,0 0 1,0 2 0,2 0-1,0 1 1,1 0 0,1 1-1,1 1 1,0 1 0,2 0-1,0 0 1,2 2 0,0 0-221,-9 21 314,3-1 0,2 2 1,1 0-1,0 17-314,2 37 500,5-1 0,7 92-500,-1-161 90,1 0 0,2 0-1,0 0 1,2 0 0,7 18-90,4-3 121,2-2 0,2 0 0,2-1-1,1-1 1,4 1-121,-13-19 51,1 0 0,1-1 1,1 0-1,0-2 0,2 0 0,0-1 0,1-1 0,1-1 0,0 0 1,1-2-1,1 0 0,0-2 0,1-1 0,18 6-51,-10-8 54,0-1-1,0-2 1,1-1-1,-1-2 1,1-1-1,0-2 1,0-1-1,0-1 1,-1-2-1,1-1 1,-1-2-1,0-1 1,-1-1-1,0-2 1,0-1-1,24-15-53,133-83 368,-96 51-230,-3-3-1,-2-5 1,-3-3-1,-3-3 1,9-19-138,-20 17 60,-4-3 0,-3-3 0,-3-3 0,15-36-60,-29 43 120,-4-2 0,-4-2 0,-3-2 0,23-85-120,-41 103 72,-2-1 0,-4 0 0,-2-1 0,-3 1 0,-4-2 0,-2 1 0,-3 0 0,-3 0 0,-3 1 0,-2 0 0,-12-31-72,19 80-3,-1 0 0,0 0 0,-1 1 0,-1 0-1,-1 0 1,0 1 0,-1 0 0,-1 0 0,0 1 0,-1 0 0,0 1-1,-1 0 1,-1 1 0,0 0 0,0 1 0,-1 1 0,-1 0 0,0 1 0,0 0-1,-12-4 4,-10 3-13,-1 2 0,1 2-1,-1 1 1,-1 2-1,1 2 1,0 1-1,0 2 1,0 2-1,0 1 1,0 2 0,1 2-1,0 1 1,-10 6 13,-76 26-730,1 6 1,3 4 0,2 6-1,3 5 1,-11 15 729,9-4-1572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673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Signposting: Und </a:t>
            </a:r>
            <a:r>
              <a:rPr lang="en-US" dirty="0" err="1"/>
              <a:t>worum</a:t>
            </a:r>
            <a:r>
              <a:rPr lang="en-US" dirty="0"/>
              <a:t> es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</a:t>
            </a:r>
            <a:r>
              <a:rPr lang="en-US" dirty="0" err="1"/>
              <a:t>geht</a:t>
            </a:r>
            <a:r>
              <a:rPr lang="en-US" dirty="0"/>
              <a:t>;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 der </a:t>
            </a:r>
            <a:r>
              <a:rPr lang="en-US" dirty="0" err="1"/>
              <a:t>wesentliche</a:t>
            </a:r>
            <a:r>
              <a:rPr lang="en-US" dirty="0"/>
              <a:t> </a:t>
            </a:r>
            <a:r>
              <a:rPr lang="en-US" dirty="0" err="1"/>
              <a:t>Zusammenhang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627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97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0709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05319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315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3888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9255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do this in JavaScript of course, but you won’t. Long experience will have taught you that setting a property to </a:t>
            </a:r>
            <a:r>
              <a:rPr lang="en-US" dirty="0"/>
              <a:t>null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be correct, but it’s just asking for runtime exceptions. Hence the separate loading flag, which gets forgotten.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68361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3916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94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57261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Pattern Match Clause</a:t>
            </a:r>
          </a:p>
          <a:p>
            <a:r>
              <a:rPr lang="en-US" dirty="0"/>
              <a:t>Case Split on </a:t>
            </a:r>
            <a:r>
              <a:rPr lang="en-US" dirty="0" err="1"/>
              <a:t>xs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 of </a:t>
            </a:r>
            <a:r>
              <a:rPr lang="de-A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?zipWith_rhs_1</a:t>
            </a:r>
          </a:p>
          <a:p>
            <a:r>
              <a:rPr lang="en-US" dirty="0"/>
              <a:t>Case Split on </a:t>
            </a:r>
            <a:r>
              <a:rPr lang="en-US" dirty="0" err="1"/>
              <a:t>ys</a:t>
            </a:r>
            <a:endParaRPr lang="en-US" dirty="0"/>
          </a:p>
          <a:p>
            <a:r>
              <a:rPr lang="en-US" dirty="0"/>
              <a:t>Type of </a:t>
            </a:r>
            <a:r>
              <a:rPr lang="de-AT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?zipWith_rhs_3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 to fill out hole under the cursor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Split on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ys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 to fill out hole under the cursor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234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ty 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44332-0126-44AB-9BFA-85D7D2FA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28" y="383299"/>
            <a:ext cx="9405506" cy="101601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59E6CDF-2F92-4E25-BE40-E1A12B2601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128" y="1399308"/>
            <a:ext cx="9405506" cy="692727"/>
          </a:xfrm>
        </p:spPr>
        <p:txBody>
          <a:bodyPr anchor="t"/>
          <a:lstStyle>
            <a:lvl1pPr marL="0" indent="0" algn="r">
              <a:buNone/>
              <a:defRPr cap="all" baseline="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87A66EA8-3715-4AB1-BAA7-90018F15FC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72039" y="6478589"/>
            <a:ext cx="2430811" cy="337426"/>
          </a:xfrm>
        </p:spPr>
        <p:txBody>
          <a:bodyPr>
            <a:no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err="1"/>
              <a:t>Referenzen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8348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05.06.2019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DavidKPiano/status/1005107850849456128" TargetMode="External"/><Relationship Id="rId13" Type="http://schemas.openxmlformats.org/officeDocument/2006/relationships/hyperlink" Target="https://twitter.com/ezyang/status/986079031484407808" TargetMode="External"/><Relationship Id="rId18" Type="http://schemas.openxmlformats.org/officeDocument/2006/relationships/hyperlink" Target="https://twitter.com/peterpme/status/892593371188998144" TargetMode="External"/><Relationship Id="rId3" Type="http://schemas.openxmlformats.org/officeDocument/2006/relationships/hyperlink" Target="https://twitter.com/cemerick/status/1068359100931690496" TargetMode="External"/><Relationship Id="rId7" Type="http://schemas.openxmlformats.org/officeDocument/2006/relationships/hyperlink" Target="https://twitter.com/jckarter/status/1009585088953081856" TargetMode="External"/><Relationship Id="rId12" Type="http://schemas.openxmlformats.org/officeDocument/2006/relationships/hyperlink" Target="https://twitter.com/bemayr/status/988866064988737539" TargetMode="External"/><Relationship Id="rId17" Type="http://schemas.openxmlformats.org/officeDocument/2006/relationships/hyperlink" Target="https://twitter.com/CodeWisdom/status/908752665408081920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twitter.com/jdegoes/status/9329999124882350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ikhailShilkov/status/1011705530648334337" TargetMode="External"/><Relationship Id="rId11" Type="http://schemas.openxmlformats.org/officeDocument/2006/relationships/hyperlink" Target="https://twitter.com/iamsapegin/status/989030140280745985" TargetMode="External"/><Relationship Id="rId5" Type="http://schemas.openxmlformats.org/officeDocument/2006/relationships/hyperlink" Target="https://twitter.com/DavidKPiano/status/1063501519339835397" TargetMode="External"/><Relationship Id="rId15" Type="http://schemas.openxmlformats.org/officeDocument/2006/relationships/hyperlink" Target="https://twitter.com/TheWizardTower/status/963193617287233537" TargetMode="External"/><Relationship Id="rId10" Type="http://schemas.openxmlformats.org/officeDocument/2006/relationships/hyperlink" Target="https://twitter.com/bemayr/status/993845739657850880" TargetMode="External"/><Relationship Id="rId19" Type="http://schemas.openxmlformats.org/officeDocument/2006/relationships/hyperlink" Target="https://twitter.com/ARealMaxPixel/status/864891754373234688" TargetMode="External"/><Relationship Id="rId4" Type="http://schemas.openxmlformats.org/officeDocument/2006/relationships/hyperlink" Target="https://twitter.com/widdnz/status/1067184190150430725" TargetMode="External"/><Relationship Id="rId9" Type="http://schemas.openxmlformats.org/officeDocument/2006/relationships/hyperlink" Target="https://twitter.com/jusrin00/status/875238742621028355" TargetMode="External"/><Relationship Id="rId14" Type="http://schemas.openxmlformats.org/officeDocument/2006/relationships/hyperlink" Target="https://twitter.com/jusrin00/status/971369672393281536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customXml" Target="../ink/ink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customXml" Target="../ink/ink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2DAF108-5BA8-4D7D-B5E7-C37529E2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8" r="4027" b="3579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sp>
        <p:nvSpPr>
          <p:cNvPr id="2" name="Titel (transparent)">
            <a:extLst>
              <a:ext uri="{FF2B5EF4-FFF2-40B4-BE49-F238E27FC236}">
                <a16:creationId xmlns:a16="http://schemas.microsoft.com/office/drawing/2014/main" id="{23DD248C-D6E5-4ECA-ABD3-14E914F6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69" y="2077220"/>
            <a:ext cx="8016668" cy="3044872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>
                <a:solidFill>
                  <a:schemeClr val="tx1">
                    <a:alpha val="40000"/>
                  </a:schemeClr>
                </a:solidFill>
                <a:latin typeface="Consolas" panose="020B0609020204030204" pitchFamily="49" charset="0"/>
              </a:rPr>
              <a:t>RemoteData</a:t>
            </a:r>
            <a:r>
              <a:rPr lang="en-US" sz="4000" dirty="0">
                <a:solidFill>
                  <a:schemeClr val="tx1">
                    <a:alpha val="4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sz="4000" dirty="0" err="1">
                <a:solidFill>
                  <a:schemeClr val="tx1">
                    <a:alpha val="40000"/>
                  </a:schemeClr>
                </a:solidFill>
                <a:latin typeface="Consolas" panose="020B0609020204030204" pitchFamily="49" charset="0"/>
              </a:rPr>
              <a:t>TError</a:t>
            </a:r>
            <a:r>
              <a:rPr lang="en-US" sz="4000" dirty="0">
                <a:solidFill>
                  <a:schemeClr val="tx1">
                    <a:alpha val="4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4000" dirty="0" err="1">
                <a:solidFill>
                  <a:schemeClr val="tx1">
                    <a:alpha val="40000"/>
                  </a:schemeClr>
                </a:solidFill>
                <a:latin typeface="Consolas" panose="020B0609020204030204" pitchFamily="49" charset="0"/>
              </a:rPr>
              <a:t>TSuccess</a:t>
            </a:r>
            <a:r>
              <a:rPr lang="en-US" sz="4000" dirty="0">
                <a:solidFill>
                  <a:schemeClr val="tx1">
                    <a:alpha val="40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de-AT" sz="4000" dirty="0">
              <a:solidFill>
                <a:schemeClr val="tx1">
                  <a:alpha val="40000"/>
                </a:schemeClr>
              </a:solidFill>
              <a:latin typeface="Consolas" panose="020B0609020204030204" pitchFamily="49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94C29724-AC91-4D2C-9556-86FCE7616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69" y="5265411"/>
            <a:ext cx="7579346" cy="1153060"/>
          </a:xfrm>
        </p:spPr>
        <p:txBody>
          <a:bodyPr>
            <a:normAutofit/>
          </a:bodyPr>
          <a:lstStyle/>
          <a:p>
            <a:pPr algn="l"/>
            <a:r>
              <a:rPr lang="en-US" cap="all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Or why </a:t>
            </a:r>
            <a:r>
              <a:rPr lang="en-US" cap="all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AVOIDING Booleans</a:t>
            </a:r>
            <a:r>
              <a:rPr lang="en-US" cap="all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 makes me </a:t>
            </a:r>
            <a:r>
              <a:rPr lang="en-US" cap="all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happier</a:t>
            </a:r>
            <a:r>
              <a:rPr lang="en-US" cap="all" dirty="0">
                <a:solidFill>
                  <a:srgbClr val="FFFFFF"/>
                </a:solidFill>
                <a:ea typeface="Lato" panose="020F0502020204030203" pitchFamily="34" charset="0"/>
                <a:cs typeface="Lato" panose="020F0502020204030203" pitchFamily="34" charset="0"/>
              </a:rPr>
              <a:t> (when I am in the Mountains)</a:t>
            </a:r>
            <a:endParaRPr lang="de-AT" cap="all" dirty="0">
              <a:solidFill>
                <a:srgbClr val="FFFFFF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itel (vordergrund)">
            <a:extLst>
              <a:ext uri="{FF2B5EF4-FFF2-40B4-BE49-F238E27FC236}">
                <a16:creationId xmlns:a16="http://schemas.microsoft.com/office/drawing/2014/main" id="{C08E305E-7B6A-4A1B-B303-77D7DAA478CF}"/>
              </a:ext>
            </a:extLst>
          </p:cNvPr>
          <p:cNvSpPr txBox="1">
            <a:spLocks/>
          </p:cNvSpPr>
          <p:nvPr/>
        </p:nvSpPr>
        <p:spPr>
          <a:xfrm>
            <a:off x="435569" y="2077220"/>
            <a:ext cx="8016668" cy="3044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>
                <a:latin typeface="Consolas" panose="020B0609020204030204" pitchFamily="49" charset="0"/>
                <a:ea typeface="Fira Code" panose="020B0509050000020004" pitchFamily="49" charset="0"/>
              </a:rPr>
              <a:t>RemoteData</a:t>
            </a:r>
            <a:r>
              <a:rPr lang="en-US" sz="4000" dirty="0">
                <a:latin typeface="Consolas" panose="020B0609020204030204" pitchFamily="49" charset="0"/>
                <a:ea typeface="Fira Code" panose="020B0509050000020004" pitchFamily="49" charset="0"/>
              </a:rPr>
              <a:t>&lt;</a:t>
            </a:r>
            <a:r>
              <a:rPr lang="en-US" sz="4000" dirty="0" err="1">
                <a:latin typeface="Consolas" panose="020B0609020204030204" pitchFamily="49" charset="0"/>
                <a:ea typeface="Fira Code" panose="020B0509050000020004" pitchFamily="49" charset="0"/>
              </a:rPr>
              <a:t>TError</a:t>
            </a:r>
            <a:r>
              <a:rPr lang="en-US" sz="4000" dirty="0">
                <a:latin typeface="Consolas" panose="020B0609020204030204" pitchFamily="49" charset="0"/>
                <a:ea typeface="Fira Code" panose="020B0509050000020004" pitchFamily="49" charset="0"/>
              </a:rPr>
              <a:t>, </a:t>
            </a:r>
            <a:r>
              <a:rPr lang="en-US" sz="4000" dirty="0" err="1">
                <a:latin typeface="Consolas" panose="020B0609020204030204" pitchFamily="49" charset="0"/>
                <a:ea typeface="Fira Code" panose="020B0509050000020004" pitchFamily="49" charset="0"/>
              </a:rPr>
              <a:t>TSuccess</a:t>
            </a:r>
            <a:r>
              <a:rPr lang="en-US" sz="4000" dirty="0">
                <a:latin typeface="Consolas" panose="020B0609020204030204" pitchFamily="49" charset="0"/>
                <a:ea typeface="Fira Code" panose="020B0509050000020004" pitchFamily="49" charset="0"/>
              </a:rPr>
              <a:t>&gt;</a:t>
            </a:r>
            <a:endParaRPr lang="de-AT" sz="4000" dirty="0">
              <a:solidFill>
                <a:srgbClr val="FFFFFF">
                  <a:alpha val="90000"/>
                </a:srgbClr>
              </a:solidFill>
              <a:latin typeface="Consolas" panose="020B0609020204030204" pitchFamily="49" charset="0"/>
              <a:ea typeface="Fira Code" panose="020B0509050000020004" pitchFamily="49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61B75-64F1-4FEA-B550-1CD4E6B498A9}"/>
              </a:ext>
            </a:extLst>
          </p:cNvPr>
          <p:cNvSpPr txBox="1"/>
          <p:nvPr/>
        </p:nvSpPr>
        <p:spPr>
          <a:xfrm>
            <a:off x="1412362" y="6829981"/>
            <a:ext cx="797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alpha val="75000"/>
                  </a:schemeClr>
                </a:solidFill>
              </a:rPr>
              <a:t>@</a:t>
            </a:r>
            <a:r>
              <a:rPr lang="en-US" dirty="0" err="1">
                <a:solidFill>
                  <a:schemeClr val="tx1">
                    <a:alpha val="75000"/>
                  </a:schemeClr>
                </a:solidFill>
              </a:rPr>
              <a:t>bemayr</a:t>
            </a:r>
            <a:r>
              <a:rPr lang="en-US" dirty="0">
                <a:solidFill>
                  <a:schemeClr val="tx1">
                    <a:alpha val="75000"/>
                  </a:schemeClr>
                </a:solidFill>
              </a:rPr>
              <a:t> | </a:t>
            </a:r>
            <a:r>
              <a:rPr lang="de-AT" dirty="0">
                <a:solidFill>
                  <a:schemeClr val="tx1">
                    <a:alpha val="75000"/>
                  </a:schemeClr>
                </a:solidFill>
              </a:rPr>
              <a:t>stahlstadt.js #22 | 05.06.2019</a:t>
            </a:r>
          </a:p>
        </p:txBody>
      </p:sp>
    </p:spTree>
    <p:extLst>
      <p:ext uri="{BB962C8B-B14F-4D97-AF65-F5344CB8AC3E}">
        <p14:creationId xmlns:p14="http://schemas.microsoft.com/office/powerpoint/2010/main" val="344964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F71F712-0388-49D8-8A4B-E3F3C462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02"/>
            <a:ext cx="10799763" cy="7209416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5399881" y="6746462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Marc-Uwe Kling // Die </a:t>
            </a:r>
            <a:r>
              <a:rPr lang="en-US" dirty="0" err="1">
                <a:solidFill>
                  <a:schemeClr val="bg2">
                    <a:lumMod val="25000"/>
                    <a:alpha val="7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Känguru-Apokryphen</a:t>
            </a:r>
            <a:endParaRPr lang="de-AT" dirty="0">
              <a:solidFill>
                <a:schemeClr val="bg2">
                  <a:lumMod val="25000"/>
                  <a:alpha val="7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english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770672" y="3869874"/>
            <a:ext cx="7130008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/>
              <a:t>If you </a:t>
            </a:r>
            <a:r>
              <a:rPr lang="en-US" sz="3600" b="1" dirty="0"/>
              <a:t>stop researching the cause</a:t>
            </a:r>
            <a:r>
              <a:rPr lang="en-US" sz="3600" dirty="0"/>
              <a:t> so hard, you should not be surprised that the </a:t>
            </a:r>
            <a:r>
              <a:rPr lang="en-US" sz="3600" b="1" dirty="0"/>
              <a:t>problem can not be solved</a:t>
            </a:r>
            <a:r>
              <a:rPr lang="en-US" sz="3600" dirty="0"/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770671" y="3869874"/>
            <a:ext cx="8300500" cy="2308324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Wenn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so vehement die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Ursachenforschung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unterbindest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musst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du dich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wundern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dass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sich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das Problem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nicht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lösen</a:t>
            </a:r>
            <a:r>
              <a:rPr lang="en-US" sz="3600" b="1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b="1" dirty="0" err="1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lässt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36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9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0FDE0-5901-4DFA-B14A-858AEAF6D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 r="7810"/>
          <a:stretch/>
        </p:blipFill>
        <p:spPr>
          <a:xfrm>
            <a:off x="-1" y="-1"/>
            <a:ext cx="10799763" cy="7199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DFC9D-98E0-4244-83B3-F9ADCC57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47" y="2903889"/>
            <a:ext cx="9598468" cy="139153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cap="all" dirty="0">
                <a:solidFill>
                  <a:srgbClr val="B28A43"/>
                </a:solidFill>
              </a:rPr>
              <a:t>introducing</a:t>
            </a:r>
            <a:br>
              <a:rPr lang="en-US" cap="all" dirty="0">
                <a:solidFill>
                  <a:srgbClr val="B28A43"/>
                </a:solidFill>
              </a:rPr>
            </a:br>
            <a:r>
              <a:rPr lang="en-US" b="1" cap="all" dirty="0" err="1">
                <a:solidFill>
                  <a:srgbClr val="B28A43"/>
                </a:solidFill>
              </a:rPr>
              <a:t>Remotedata</a:t>
            </a:r>
            <a:r>
              <a:rPr lang="en-US" b="1" cap="all" dirty="0">
                <a:solidFill>
                  <a:srgbClr val="B28A43"/>
                </a:solidFill>
              </a:rPr>
              <a:t>&lt;TERROR, </a:t>
            </a:r>
            <a:r>
              <a:rPr lang="en-US" b="1" cap="all" dirty="0" err="1">
                <a:solidFill>
                  <a:srgbClr val="B28A43"/>
                </a:solidFill>
              </a:rPr>
              <a:t>Tsuccess</a:t>
            </a:r>
            <a:r>
              <a:rPr lang="en-US" b="1" cap="all" dirty="0">
                <a:solidFill>
                  <a:srgbClr val="B28A43"/>
                </a:solidFill>
              </a:rPr>
              <a:t>&gt;</a:t>
            </a:r>
            <a:endParaRPr lang="de-AT" b="1" cap="all" dirty="0">
              <a:solidFill>
                <a:srgbClr val="B28A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77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F49CF94-30C2-4AB8-B30D-79605691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7"/>
          <a:stretch/>
        </p:blipFill>
        <p:spPr>
          <a:xfrm>
            <a:off x="0" y="0"/>
            <a:ext cx="10799763" cy="7201973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1345206" y="4734531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Chris Allen</a:t>
            </a:r>
            <a:endParaRPr lang="de-AT" dirty="0">
              <a:solidFill>
                <a:schemeClr val="bg2">
                  <a:lumMod val="2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  <a:alpha val="10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1345206" y="2476272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5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ource">
            <a:extLst>
              <a:ext uri="{FF2B5EF4-FFF2-40B4-BE49-F238E27FC236}">
                <a16:creationId xmlns:a16="http://schemas.microsoft.com/office/drawing/2014/main" id="{DA0DF360-3038-4EFC-95C6-6A0E4802458F}"/>
              </a:ext>
            </a:extLst>
          </p:cNvPr>
          <p:cNvGrpSpPr/>
          <p:nvPr/>
        </p:nvGrpSpPr>
        <p:grpSpPr>
          <a:xfrm>
            <a:off x="9360715" y="6876148"/>
            <a:ext cx="1439048" cy="323165"/>
            <a:chOff x="9360715" y="6876148"/>
            <a:chExt cx="1439048" cy="323165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F989838B-D016-4CB7-9D88-1D425414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60715" y="6950606"/>
              <a:ext cx="190800" cy="190800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909C227-6D14-429D-A7EC-67B67B8C7F9F}"/>
                </a:ext>
              </a:extLst>
            </p:cNvPr>
            <p:cNvSpPr/>
            <p:nvPr/>
          </p:nvSpPr>
          <p:spPr>
            <a:xfrm>
              <a:off x="9424066" y="6876148"/>
              <a:ext cx="1375697" cy="323165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r"/>
              <a:r>
                <a:rPr lang="de-AT" sz="15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/</a:t>
              </a:r>
              <a:r>
                <a:rPr lang="de-AT" sz="13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FOREIGNFILM</a:t>
              </a:r>
            </a:p>
          </p:txBody>
        </p:sp>
      </p:grpSp>
      <p:grpSp>
        <p:nvGrpSpPr>
          <p:cNvPr id="19" name="Tweet Border">
            <a:extLst>
              <a:ext uri="{FF2B5EF4-FFF2-40B4-BE49-F238E27FC236}">
                <a16:creationId xmlns:a16="http://schemas.microsoft.com/office/drawing/2014/main" id="{4C37FB2D-0C03-4C1A-AD93-A873666ABC5D}"/>
              </a:ext>
            </a:extLst>
          </p:cNvPr>
          <p:cNvGrpSpPr/>
          <p:nvPr/>
        </p:nvGrpSpPr>
        <p:grpSpPr>
          <a:xfrm>
            <a:off x="1939227" y="675305"/>
            <a:ext cx="6978196" cy="5968255"/>
            <a:chOff x="1939227" y="675305"/>
            <a:chExt cx="6978196" cy="596825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A07CC0F8-24C9-465F-9C06-098CA76C9AEF}"/>
                </a:ext>
              </a:extLst>
            </p:cNvPr>
            <p:cNvSpPr/>
            <p:nvPr/>
          </p:nvSpPr>
          <p:spPr>
            <a:xfrm>
              <a:off x="1939227" y="675305"/>
              <a:ext cx="6978196" cy="5968255"/>
            </a:xfrm>
            <a:prstGeom prst="roundRect">
              <a:avLst>
                <a:gd name="adj" fmla="val 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FF3EE2CF-61B4-4952-8797-39D5A94A1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r="2510" b="77372"/>
            <a:stretch/>
          </p:blipFill>
          <p:spPr>
            <a:xfrm>
              <a:off x="1984248" y="675306"/>
              <a:ext cx="6876288" cy="1323427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DE74206-B7E4-49BA-ABE8-891BCA4B6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91071" r="2510"/>
            <a:stretch/>
          </p:blipFill>
          <p:spPr>
            <a:xfrm>
              <a:off x="1984248" y="6036659"/>
              <a:ext cx="6876288" cy="522251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C55827-732D-409D-BB35-CDDE0BEA1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7" t="16466" r="86347" b="13111"/>
            <a:stretch/>
          </p:blipFill>
          <p:spPr>
            <a:xfrm>
              <a:off x="1984248" y="1917813"/>
              <a:ext cx="767044" cy="4118846"/>
            </a:xfrm>
            <a:prstGeom prst="rect">
              <a:avLst/>
            </a:prstGeom>
          </p:spPr>
        </p:pic>
      </p:grpSp>
      <p:pic>
        <p:nvPicPr>
          <p:cNvPr id="11" name="Proposal 3" hidden="1">
            <a:extLst>
              <a:ext uri="{FF2B5EF4-FFF2-40B4-BE49-F238E27FC236}">
                <a16:creationId xmlns:a16="http://schemas.microsoft.com/office/drawing/2014/main" id="{696E0755-000B-4E61-A979-AB8FC2CC3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5139682"/>
            <a:ext cx="10134600" cy="2247900"/>
          </a:xfrm>
          <a:prstGeom prst="rect">
            <a:avLst/>
          </a:prstGeom>
        </p:spPr>
      </p:pic>
      <p:pic>
        <p:nvPicPr>
          <p:cNvPr id="9" name="Proposal 2" hidden="1">
            <a:extLst>
              <a:ext uri="{FF2B5EF4-FFF2-40B4-BE49-F238E27FC236}">
                <a16:creationId xmlns:a16="http://schemas.microsoft.com/office/drawing/2014/main" id="{85481B17-098B-42C2-8BD3-AAEDDE1BE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1917813"/>
            <a:ext cx="10134600" cy="2857500"/>
          </a:xfrm>
          <a:prstGeom prst="rect">
            <a:avLst/>
          </a:prstGeom>
        </p:spPr>
      </p:pic>
      <p:pic>
        <p:nvPicPr>
          <p:cNvPr id="7" name="Proposal 1" hidden="1">
            <a:extLst>
              <a:ext uri="{FF2B5EF4-FFF2-40B4-BE49-F238E27FC236}">
                <a16:creationId xmlns:a16="http://schemas.microsoft.com/office/drawing/2014/main" id="{C189F435-967C-478F-8DC0-0A674FD0C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490" y="-1335354"/>
            <a:ext cx="8782050" cy="2857500"/>
          </a:xfrm>
          <a:prstGeom prst="rect">
            <a:avLst/>
          </a:prstGeom>
        </p:spPr>
      </p:pic>
      <p:pic>
        <p:nvPicPr>
          <p:cNvPr id="13" name="Lower Image (transparent)">
            <a:extLst>
              <a:ext uri="{FF2B5EF4-FFF2-40B4-BE49-F238E27FC236}">
                <a16:creationId xmlns:a16="http://schemas.microsoft.com/office/drawing/2014/main" id="{7061DB6D-31FC-4DB5-A0CE-A894A52FFB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54507"/>
            <a:ext cx="5685078" cy="1602936"/>
          </a:xfrm>
          <a:prstGeom prst="rect">
            <a:avLst/>
          </a:prstGeom>
        </p:spPr>
      </p:pic>
      <p:pic>
        <p:nvPicPr>
          <p:cNvPr id="12" name="Upper Image (transparent)">
            <a:extLst>
              <a:ext uri="{FF2B5EF4-FFF2-40B4-BE49-F238E27FC236}">
                <a16:creationId xmlns:a16="http://schemas.microsoft.com/office/drawing/2014/main" id="{C64FB010-4E5F-4334-8B7C-7C59961142A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198334"/>
            <a:ext cx="5685078" cy="1849808"/>
          </a:xfrm>
          <a:prstGeom prst="rect">
            <a:avLst/>
          </a:prstGeom>
        </p:spPr>
      </p:pic>
      <p:pic>
        <p:nvPicPr>
          <p:cNvPr id="18" name="Lower Image">
            <a:extLst>
              <a:ext uri="{FF2B5EF4-FFF2-40B4-BE49-F238E27FC236}">
                <a16:creationId xmlns:a16="http://schemas.microsoft.com/office/drawing/2014/main" id="{B6D8CE4A-7E99-434E-BD7D-48C654398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4162338"/>
            <a:ext cx="5685078" cy="1602936"/>
          </a:xfrm>
          <a:prstGeom prst="rect">
            <a:avLst/>
          </a:prstGeom>
        </p:spPr>
      </p:pic>
      <p:pic>
        <p:nvPicPr>
          <p:cNvPr id="17" name="Upper Image">
            <a:extLst>
              <a:ext uri="{FF2B5EF4-FFF2-40B4-BE49-F238E27FC236}">
                <a16:creationId xmlns:a16="http://schemas.microsoft.com/office/drawing/2014/main" id="{CEFD3F05-75FA-4727-B76A-FD880C216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13" y="2206165"/>
            <a:ext cx="5685078" cy="18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543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Tweet Border">
            <a:extLst>
              <a:ext uri="{FF2B5EF4-FFF2-40B4-BE49-F238E27FC236}">
                <a16:creationId xmlns:a16="http://schemas.microsoft.com/office/drawing/2014/main" id="{77E9F5EA-F09E-4B60-A0B2-80BF77354B22}"/>
              </a:ext>
            </a:extLst>
          </p:cNvPr>
          <p:cNvGrpSpPr/>
          <p:nvPr/>
        </p:nvGrpSpPr>
        <p:grpSpPr>
          <a:xfrm>
            <a:off x="1939227" y="675305"/>
            <a:ext cx="6978196" cy="5968255"/>
            <a:chOff x="1939227" y="675305"/>
            <a:chExt cx="6978196" cy="5968255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21EE5C7-E9E2-489B-9448-93A780CBD1C8}"/>
                </a:ext>
              </a:extLst>
            </p:cNvPr>
            <p:cNvSpPr/>
            <p:nvPr/>
          </p:nvSpPr>
          <p:spPr>
            <a:xfrm>
              <a:off x="1939227" y="675305"/>
              <a:ext cx="6978196" cy="5968255"/>
            </a:xfrm>
            <a:prstGeom prst="roundRect">
              <a:avLst>
                <a:gd name="adj" fmla="val 8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pic>
          <p:nvPicPr>
            <p:cNvPr id="6" name="Grafik 1">
              <a:extLst>
                <a:ext uri="{FF2B5EF4-FFF2-40B4-BE49-F238E27FC236}">
                  <a16:creationId xmlns:a16="http://schemas.microsoft.com/office/drawing/2014/main" id="{AEA89B08-C2C9-4475-A269-1C525B74B5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27" r="2510" b="77372"/>
            <a:stretch/>
          </p:blipFill>
          <p:spPr>
            <a:xfrm>
              <a:off x="1984248" y="675306"/>
              <a:ext cx="6876288" cy="1323427"/>
            </a:xfrm>
            <a:prstGeom prst="rect">
              <a:avLst/>
            </a:prstGeom>
          </p:spPr>
        </p:pic>
        <p:pic>
          <p:nvPicPr>
            <p:cNvPr id="8" name="Grafik 3">
              <a:extLst>
                <a:ext uri="{FF2B5EF4-FFF2-40B4-BE49-F238E27FC236}">
                  <a16:creationId xmlns:a16="http://schemas.microsoft.com/office/drawing/2014/main" id="{6A3A25F8-127E-4674-9215-2DD4B4D91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27" t="16466" r="86347" b="13111"/>
            <a:stretch/>
          </p:blipFill>
          <p:spPr>
            <a:xfrm>
              <a:off x="1984248" y="1917813"/>
              <a:ext cx="767044" cy="325315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F66F611-86D1-48DC-8597-17480D5A6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17" y="2141119"/>
            <a:ext cx="6283906" cy="3029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DE5A0-D5F2-4EC5-9430-DBAB17E52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99" b="16822"/>
          <a:stretch/>
        </p:blipFill>
        <p:spPr>
          <a:xfrm>
            <a:off x="2633517" y="3516631"/>
            <a:ext cx="6283906" cy="11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7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Quote 2">
            <a:extLst>
              <a:ext uri="{FF2B5EF4-FFF2-40B4-BE49-F238E27FC236}">
                <a16:creationId xmlns:a16="http://schemas.microsoft.com/office/drawing/2014/main" id="{1DC699E1-848F-44C2-A197-4AFA506EA5E0}"/>
              </a:ext>
            </a:extLst>
          </p:cNvPr>
          <p:cNvSpPr txBox="1">
            <a:spLocks/>
          </p:cNvSpPr>
          <p:nvPr/>
        </p:nvSpPr>
        <p:spPr>
          <a:xfrm>
            <a:off x="3282451" y="3599656"/>
            <a:ext cx="6657618" cy="275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This doesn't free you from knowing what you are doing, but it </a:t>
            </a:r>
            <a:r>
              <a:rPr lang="en-US" b="1" dirty="0"/>
              <a:t>does save you </a:t>
            </a:r>
            <a:r>
              <a:rPr lang="en-US" dirty="0"/>
              <a:t>from doing </a:t>
            </a:r>
            <a:r>
              <a:rPr lang="en-US" b="1" dirty="0"/>
              <a:t>the step </a:t>
            </a:r>
            <a:r>
              <a:rPr lang="en-US" dirty="0"/>
              <a:t>that really the </a:t>
            </a:r>
            <a:r>
              <a:rPr lang="en-US" b="1" dirty="0"/>
              <a:t>machine should be able to get by itself</a:t>
            </a:r>
            <a:r>
              <a:rPr lang="en-US" dirty="0"/>
              <a:t>.</a:t>
            </a:r>
          </a:p>
        </p:txBody>
      </p:sp>
      <p:sp>
        <p:nvSpPr>
          <p:cNvPr id="3" name="Quote 1">
            <a:extLst>
              <a:ext uri="{FF2B5EF4-FFF2-40B4-BE49-F238E27FC236}">
                <a16:creationId xmlns:a16="http://schemas.microsoft.com/office/drawing/2014/main" id="{1B658824-4128-4DB2-93BA-A2F4639B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2452" y="3599656"/>
            <a:ext cx="6657617" cy="252198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 like to think of the </a:t>
            </a:r>
            <a:r>
              <a:rPr lang="en-US" b="1" dirty="0"/>
              <a:t>machine </a:t>
            </a:r>
            <a:r>
              <a:rPr lang="en-US" dirty="0"/>
              <a:t>not as a thing that checks my code, but like my </a:t>
            </a:r>
            <a:r>
              <a:rPr lang="en-US" b="1" dirty="0"/>
              <a:t>lab assistant</a:t>
            </a:r>
            <a:r>
              <a:rPr lang="en-US" dirty="0"/>
              <a:t>. [...] We are </a:t>
            </a:r>
            <a:r>
              <a:rPr lang="en-US" dirty="0" err="1"/>
              <a:t>gonna</a:t>
            </a:r>
            <a:r>
              <a:rPr lang="en-US" dirty="0"/>
              <a:t> do some </a:t>
            </a:r>
            <a:r>
              <a:rPr lang="en-US" b="1" dirty="0"/>
              <a:t>pair-programming</a:t>
            </a:r>
            <a:r>
              <a:rPr lang="en-US" dirty="0"/>
              <a:t>, </a:t>
            </a:r>
            <a:r>
              <a:rPr lang="en-US" b="1" dirty="0"/>
              <a:t>me and the machine</a:t>
            </a:r>
            <a:r>
              <a:rPr lang="en-US" dirty="0"/>
              <a:t>.</a:t>
            </a:r>
          </a:p>
        </p:txBody>
      </p:sp>
      <p:grpSp>
        <p:nvGrpSpPr>
          <p:cNvPr id="21" name="Edwin Brady">
            <a:extLst>
              <a:ext uri="{FF2B5EF4-FFF2-40B4-BE49-F238E27FC236}">
                <a16:creationId xmlns:a16="http://schemas.microsoft.com/office/drawing/2014/main" id="{AF54C7DE-F53D-46C1-8CC3-A5714B94B41D}"/>
              </a:ext>
            </a:extLst>
          </p:cNvPr>
          <p:cNvGrpSpPr/>
          <p:nvPr/>
        </p:nvGrpSpPr>
        <p:grpSpPr>
          <a:xfrm>
            <a:off x="1121623" y="899865"/>
            <a:ext cx="1904352" cy="2394484"/>
            <a:chOff x="1199682" y="714931"/>
            <a:chExt cx="1904352" cy="239448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80CBF61-6C4A-4E94-B51E-7DE5A4155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683" y="714931"/>
              <a:ext cx="1904350" cy="1904350"/>
            </a:xfrm>
            <a:prstGeom prst="ellipse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26C9CE5-B35B-4629-80E1-EF721AF3E553}"/>
                </a:ext>
              </a:extLst>
            </p:cNvPr>
            <p:cNvSpPr txBox="1"/>
            <p:nvPr/>
          </p:nvSpPr>
          <p:spPr>
            <a:xfrm>
              <a:off x="1199682" y="2740083"/>
              <a:ext cx="190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Edwin Brady</a:t>
              </a:r>
              <a:endParaRPr lang="de-AT" b="1" dirty="0"/>
            </a:p>
          </p:txBody>
        </p:sp>
      </p:grpSp>
      <p:sp>
        <p:nvSpPr>
          <p:cNvPr id="2" name="Titel">
            <a:extLst>
              <a:ext uri="{FF2B5EF4-FFF2-40B4-BE49-F238E27FC236}">
                <a16:creationId xmlns:a16="http://schemas.microsoft.com/office/drawing/2014/main" id="{F78E3999-1272-422D-8C5D-F1917EC8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53" y="841657"/>
            <a:ext cx="6657618" cy="226557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COMPILER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b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YOUR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ASSISTANT</a:t>
            </a:r>
            <a:b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THE 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IDRIS</a:t>
            </a:r>
            <a:r>
              <a:rPr lang="en-US" dirty="0">
                <a:latin typeface="+mn-lt"/>
                <a:ea typeface="Lato Black" panose="020F0502020204030203" pitchFamily="34" charset="0"/>
                <a:cs typeface="Lato Black" panose="020F0502020204030203" pitchFamily="34" charset="0"/>
              </a:rPr>
              <a:t> LANGUAGE</a:t>
            </a:r>
            <a:endParaRPr lang="de-AT" dirty="0"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843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build="p"/>
      <p:bldP spid="3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ap (opaque)">
            <a:extLst>
              <a:ext uri="{FF2B5EF4-FFF2-40B4-BE49-F238E27FC236}">
                <a16:creationId xmlns:a16="http://schemas.microsoft.com/office/drawing/2014/main" id="{CD1D7940-1D60-4AB7-9168-AACB3509A799}"/>
              </a:ext>
            </a:extLst>
          </p:cNvPr>
          <p:cNvSpPr txBox="1">
            <a:spLocks/>
          </p:cNvSpPr>
          <p:nvPr/>
        </p:nvSpPr>
        <p:spPr>
          <a:xfrm>
            <a:off x="742483" y="2168852"/>
            <a:ext cx="9314796" cy="28616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0">
                <a:solidFill>
                  <a:schemeClr val="bg1">
                    <a:alpha val="4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>
                  <a:alpha val="40000"/>
                </a:schemeClr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Recap (initial)">
            <a:extLst>
              <a:ext uri="{FF2B5EF4-FFF2-40B4-BE49-F238E27FC236}">
                <a16:creationId xmlns:a16="http://schemas.microsoft.com/office/drawing/2014/main" id="{6C13DBFD-AD68-4B45-9ECE-DDA2B7B0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168853"/>
            <a:ext cx="9314796" cy="2861607"/>
          </a:xfrm>
        </p:spPr>
        <p:txBody>
          <a:bodyPr>
            <a:noAutofit/>
          </a:bodyPr>
          <a:lstStyle/>
          <a:p>
            <a:pPr algn="ctr"/>
            <a:r>
              <a:rPr lang="en-US" sz="2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RECAP</a:t>
            </a:r>
            <a:endParaRPr lang="de-AT" sz="22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" name="Overlay">
            <a:extLst>
              <a:ext uri="{FF2B5EF4-FFF2-40B4-BE49-F238E27FC236}">
                <a16:creationId xmlns:a16="http://schemas.microsoft.com/office/drawing/2014/main" id="{D7CFA8F7-DA28-4DA5-88D6-5EBC31C85719}"/>
              </a:ext>
            </a:extLst>
          </p:cNvPr>
          <p:cNvSpPr/>
          <p:nvPr/>
        </p:nvSpPr>
        <p:spPr>
          <a:xfrm>
            <a:off x="0" y="4659241"/>
            <a:ext cx="10799763" cy="3711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" name="Quote">
            <a:extLst>
              <a:ext uri="{FF2B5EF4-FFF2-40B4-BE49-F238E27FC236}">
                <a16:creationId xmlns:a16="http://schemas.microsoft.com/office/drawing/2014/main" id="{CC4DD52F-CD23-4474-B960-A3D2A6B9A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81" y="3251453"/>
            <a:ext cx="8874000" cy="347697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Being intelligent </a:t>
            </a:r>
            <a:r>
              <a:rPr lang="en-US" sz="3700" dirty="0">
                <a:solidFill>
                  <a:schemeClr val="bg1"/>
                </a:solidFill>
              </a:rPr>
              <a:t>is not having some magic formula which can one apply to every problem. It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</a:t>
            </a:r>
            <a:r>
              <a:rPr lang="en-US" sz="3700" dirty="0">
                <a:solidFill>
                  <a:schemeClr val="bg1"/>
                </a:solidFill>
              </a:rPr>
              <a:t>, rather, </a:t>
            </a:r>
            <a:r>
              <a:rPr lang="en-US" sz="37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having a number of ‘formulas’</a:t>
            </a:r>
            <a:r>
              <a:rPr lang="en-US" sz="3700" dirty="0">
                <a:solidFill>
                  <a:schemeClr val="bg1"/>
                </a:solidFill>
              </a:rPr>
              <a:t> and not being so much in love with one that it cannot be dropped for another.</a:t>
            </a:r>
            <a:endParaRPr lang="de-AT" sz="37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de-AT" sz="1800" dirty="0">
                <a:solidFill>
                  <a:schemeClr val="bg1"/>
                </a:solidFill>
              </a:rPr>
              <a:t>– GERALD M. WEINBERG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64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2.53583E-7 L 3.49699E-6 -0.19868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1.41125E-6 L 3.49699E-6 -0.25777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9699E-6 -4.02426E-6 L 3.49699E-6 -0.0425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  <p:bldP spid="6" grpId="0" animBg="1"/>
      <p:bldP spid="4" grpId="1" uiExpand="1" build="p"/>
      <p:bldP spid="4" grpId="2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CD264-3388-4C66-ABE0-25E9E756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A67-11C8-4314-8F94-07A54AD7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Haskell </a:t>
            </a:r>
            <a:r>
              <a:rPr lang="en-US" dirty="0" err="1"/>
              <a:t>Hoogle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https://twitter.com/cemerick/status/1068359100931690496</a:t>
            </a:r>
            <a:endParaRPr lang="en-US" dirty="0"/>
          </a:p>
          <a:p>
            <a:r>
              <a:rPr lang="en-US" dirty="0"/>
              <a:t>Side Effects in Languages: </a:t>
            </a:r>
            <a:r>
              <a:rPr lang="en-US" dirty="0">
                <a:hlinkClick r:id="rId4"/>
              </a:rPr>
              <a:t>https://twitter.com/widdnz/status/1067184190150430725</a:t>
            </a:r>
            <a:endParaRPr lang="en-US" dirty="0"/>
          </a:p>
          <a:p>
            <a:r>
              <a:rPr lang="en-US" dirty="0"/>
              <a:t>Sum-Types loading = false: </a:t>
            </a:r>
            <a:r>
              <a:rPr lang="en-US" dirty="0">
                <a:hlinkClick r:id="rId5"/>
              </a:rPr>
              <a:t>https://twitter.com/DavidKPiano/status/1063501519339835397</a:t>
            </a:r>
            <a:endParaRPr lang="en-US" dirty="0"/>
          </a:p>
          <a:p>
            <a:r>
              <a:rPr lang="en-US" dirty="0"/>
              <a:t>C# vs. F#: </a:t>
            </a:r>
            <a:r>
              <a:rPr lang="en-US" dirty="0">
                <a:hlinkClick r:id="rId6"/>
              </a:rPr>
              <a:t>https://twitter.com/MikhailShilkov/status/1011705530648334337</a:t>
            </a:r>
            <a:endParaRPr lang="en-US" dirty="0"/>
          </a:p>
          <a:p>
            <a:r>
              <a:rPr lang="en-US" dirty="0"/>
              <a:t>pure vs. impure</a:t>
            </a:r>
            <a:r>
              <a:rPr lang="de-AT" dirty="0"/>
              <a:t>: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https://twitter.com/jckarter/status/1009585088953081856</a:t>
            </a:r>
            <a:endParaRPr lang="en-US" dirty="0"/>
          </a:p>
          <a:p>
            <a:r>
              <a:rPr lang="en-US" dirty="0"/>
              <a:t>performance vs. readability: </a:t>
            </a:r>
            <a:r>
              <a:rPr lang="en-US" dirty="0">
                <a:hlinkClick r:id="rId8"/>
              </a:rPr>
              <a:t>https://twitter.com/DavidKPiano/status/1005107850849456128</a:t>
            </a:r>
            <a:endParaRPr lang="en-US" dirty="0"/>
          </a:p>
          <a:p>
            <a:r>
              <a:rPr lang="en-US" dirty="0"/>
              <a:t>Justin’s String Type: </a:t>
            </a:r>
            <a:r>
              <a:rPr lang="en-US" dirty="0">
                <a:hlinkClick r:id="rId9"/>
              </a:rPr>
              <a:t>https://twitter.com/jusrin00/status/875238742621028355</a:t>
            </a:r>
            <a:endParaRPr lang="en-US" dirty="0"/>
          </a:p>
          <a:p>
            <a:r>
              <a:rPr lang="en-US" dirty="0"/>
              <a:t>C# Union Types: </a:t>
            </a:r>
            <a:r>
              <a:rPr lang="en-US" dirty="0">
                <a:hlinkClick r:id="rId10"/>
              </a:rPr>
              <a:t>https://twitter.com/bemayr/status/993845739657850880</a:t>
            </a:r>
            <a:endParaRPr lang="en-US" dirty="0"/>
          </a:p>
          <a:p>
            <a:r>
              <a:rPr lang="en-US" dirty="0"/>
              <a:t>Types Documentation: </a:t>
            </a:r>
            <a:r>
              <a:rPr lang="en-US" dirty="0">
                <a:hlinkClick r:id="rId11"/>
              </a:rPr>
              <a:t>https://twitter.com/iamsapegin/status/989030140280745985</a:t>
            </a:r>
            <a:endParaRPr lang="en-US" dirty="0"/>
          </a:p>
          <a:p>
            <a:r>
              <a:rPr lang="en-US" dirty="0"/>
              <a:t>Compiler vs. Brain: </a:t>
            </a:r>
            <a:r>
              <a:rPr lang="en-US" dirty="0">
                <a:hlinkClick r:id="rId12"/>
              </a:rPr>
              <a:t>https://twitter.com/bemayr/status/988866064988737539</a:t>
            </a:r>
            <a:endParaRPr lang="en-US" dirty="0"/>
          </a:p>
          <a:p>
            <a:r>
              <a:rPr lang="en-US" dirty="0"/>
              <a:t>Types and Compiling: </a:t>
            </a:r>
            <a:r>
              <a:rPr lang="en-US" dirty="0">
                <a:hlinkClick r:id="rId13"/>
              </a:rPr>
              <a:t>https://twitter.com/ezyang/status/986079031484407808</a:t>
            </a:r>
            <a:endParaRPr lang="en-US" dirty="0"/>
          </a:p>
          <a:p>
            <a:r>
              <a:rPr lang="en-US" dirty="0" err="1"/>
              <a:t>jsdoc</a:t>
            </a:r>
            <a:r>
              <a:rPr lang="en-US" dirty="0"/>
              <a:t> types: </a:t>
            </a:r>
            <a:r>
              <a:rPr lang="en-US" dirty="0">
                <a:hlinkClick r:id="rId14"/>
              </a:rPr>
              <a:t>https://twitter.com/jusrin00/status/971369672393281536</a:t>
            </a:r>
            <a:endParaRPr lang="en-US" dirty="0"/>
          </a:p>
          <a:p>
            <a:r>
              <a:rPr lang="en-US" dirty="0"/>
              <a:t>Refactoring Haskell: </a:t>
            </a:r>
            <a:r>
              <a:rPr lang="en-US" dirty="0">
                <a:hlinkClick r:id="rId15"/>
              </a:rPr>
              <a:t>https://twitter.com/TheWizardTower/status/963193617287233537</a:t>
            </a:r>
            <a:endParaRPr lang="en-US" dirty="0"/>
          </a:p>
          <a:p>
            <a:r>
              <a:rPr lang="en-US" dirty="0"/>
              <a:t>FP Love: </a:t>
            </a:r>
            <a:r>
              <a:rPr lang="en-US" dirty="0">
                <a:hlinkClick r:id="rId16"/>
              </a:rPr>
              <a:t>https://twitter.com/jdegoes/status/932999912488235010</a:t>
            </a:r>
            <a:endParaRPr lang="en-US" dirty="0"/>
          </a:p>
          <a:p>
            <a:r>
              <a:rPr lang="en-US" dirty="0"/>
              <a:t>Hardware vs. Software: </a:t>
            </a:r>
            <a:r>
              <a:rPr lang="en-US" dirty="0">
                <a:hlinkClick r:id="rId17"/>
              </a:rPr>
              <a:t>https://twitter.com/CodeWisdom/status/908752665408081920</a:t>
            </a:r>
            <a:endParaRPr lang="en-US" dirty="0"/>
          </a:p>
          <a:p>
            <a:r>
              <a:rPr lang="en-US" dirty="0"/>
              <a:t>Types vs. Unit Tests: </a:t>
            </a:r>
            <a:r>
              <a:rPr lang="en-US" dirty="0">
                <a:hlinkClick r:id="rId18"/>
              </a:rPr>
              <a:t>https://twitter.com/peterpme/status/892593371188998144</a:t>
            </a:r>
            <a:endParaRPr lang="en-US" dirty="0"/>
          </a:p>
          <a:p>
            <a:r>
              <a:rPr lang="en-US" dirty="0" err="1"/>
              <a:t>Staltz</a:t>
            </a:r>
            <a:r>
              <a:rPr lang="en-US" dirty="0"/>
              <a:t> Bug Report vs. Compile Error: </a:t>
            </a:r>
            <a:r>
              <a:rPr lang="en-US" dirty="0">
                <a:hlinkClick r:id="rId19"/>
              </a:rPr>
              <a:t>https://twitter.com/ARealMaxPixel/status/864891754373234688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0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F4C01-90CB-413B-9B1D-C3018949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Sebastian Notes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150503-FF99-4CD7-B22F-150F92DA0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AT" dirty="0"/>
              <a:t>was kann ich selbst daraus mitnehmen</a:t>
            </a:r>
          </a:p>
          <a:p>
            <a:r>
              <a:rPr lang="de-AT" dirty="0"/>
              <a:t>Sicherheitsgefühl</a:t>
            </a:r>
          </a:p>
          <a:p>
            <a:r>
              <a:rPr lang="de-AT" dirty="0"/>
              <a:t>Psychologie -&gt; könnt ihr euch an Falle A, B erinnern; habt ihr das schon mal erlebt</a:t>
            </a:r>
          </a:p>
          <a:p>
            <a:endParaRPr lang="en-US" dirty="0"/>
          </a:p>
          <a:p>
            <a:r>
              <a:rPr lang="en-US" dirty="0"/>
              <a:t>Z</a:t>
            </a:r>
            <a:r>
              <a:rPr lang="de-AT" dirty="0" err="1"/>
              <a:t>itate</a:t>
            </a:r>
            <a:r>
              <a:rPr lang="de-AT" dirty="0"/>
              <a:t>: immer im Zusammenhang</a:t>
            </a:r>
          </a:p>
          <a:p>
            <a:endParaRPr lang="en-US" dirty="0"/>
          </a:p>
          <a:p>
            <a:r>
              <a:rPr lang="en-US" dirty="0" err="1"/>
              <a:t>Frage</a:t>
            </a:r>
            <a:r>
              <a:rPr lang="en-US" dirty="0"/>
              <a:t>: Was </a:t>
            </a:r>
            <a:r>
              <a:rPr lang="en-US" dirty="0" err="1"/>
              <a:t>macht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?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Community,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Menschen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gewissen</a:t>
            </a:r>
            <a:r>
              <a:rPr lang="en-US" dirty="0"/>
              <a:t> </a:t>
            </a:r>
            <a:r>
              <a:rPr lang="en-US" dirty="0" err="1"/>
              <a:t>Besonderheitene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Psyche und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gemeinsam</a:t>
            </a:r>
            <a:r>
              <a:rPr lang="en-US" dirty="0"/>
              <a:t> </a:t>
            </a:r>
            <a:r>
              <a:rPr lang="en-US" dirty="0" err="1"/>
              <a:t>weiterentwickeln</a:t>
            </a:r>
            <a:r>
              <a:rPr lang="en-US" dirty="0"/>
              <a:t>. </a:t>
            </a:r>
            <a:r>
              <a:rPr lang="en-US" dirty="0" err="1"/>
              <a:t>Als</a:t>
            </a:r>
            <a:r>
              <a:rPr lang="en-US" dirty="0"/>
              <a:t> Mensch </a:t>
            </a:r>
            <a:r>
              <a:rPr lang="en-US" dirty="0" err="1"/>
              <a:t>weiterentwickeln</a:t>
            </a:r>
            <a:r>
              <a:rPr lang="en-US" dirty="0"/>
              <a:t> und </a:t>
            </a:r>
            <a:r>
              <a:rPr lang="en-US" dirty="0" err="1"/>
              <a:t>mit</a:t>
            </a:r>
            <a:r>
              <a:rPr lang="en-US" dirty="0"/>
              <a:t> dem </a:t>
            </a:r>
            <a:r>
              <a:rPr lang="en-US" dirty="0" err="1"/>
              <a:t>Aspekt</a:t>
            </a:r>
            <a:r>
              <a:rPr lang="en-US" dirty="0"/>
              <a:t> der </a:t>
            </a:r>
            <a:r>
              <a:rPr lang="en-US" dirty="0" err="1"/>
              <a:t>Qualität</a:t>
            </a:r>
            <a:r>
              <a:rPr lang="en-US" dirty="0"/>
              <a:t> </a:t>
            </a:r>
            <a:r>
              <a:rPr lang="en-US" dirty="0" err="1"/>
              <a:t>daran</a:t>
            </a:r>
            <a:r>
              <a:rPr lang="en-US" dirty="0"/>
              <a:t> </a:t>
            </a:r>
            <a:r>
              <a:rPr lang="en-US" dirty="0" err="1"/>
              <a:t>wachsen</a:t>
            </a:r>
            <a:r>
              <a:rPr lang="en-US" dirty="0"/>
              <a:t>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98980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grpSp>
        <p:nvGrpSpPr>
          <p:cNvPr id="16" name="Message 4">
            <a:extLst>
              <a:ext uri="{FF2B5EF4-FFF2-40B4-BE49-F238E27FC236}">
                <a16:creationId xmlns:a16="http://schemas.microsoft.com/office/drawing/2014/main" id="{04FE2C6F-9CFC-4DC5-9683-88D3A6F14039}"/>
              </a:ext>
            </a:extLst>
          </p:cNvPr>
          <p:cNvGrpSpPr/>
          <p:nvPr/>
        </p:nvGrpSpPr>
        <p:grpSpPr>
          <a:xfrm>
            <a:off x="6972970" y="4113519"/>
            <a:ext cx="2897469" cy="1980475"/>
            <a:chOff x="7176973" y="1577474"/>
            <a:chExt cx="2897469" cy="1980475"/>
          </a:xfrm>
          <a:solidFill>
            <a:schemeClr val="accent3"/>
          </a:solidFill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6010D00E-440F-462C-A686-EB25A87ECD8A}"/>
                </a:ext>
              </a:extLst>
            </p:cNvPr>
            <p:cNvSpPr/>
            <p:nvPr/>
          </p:nvSpPr>
          <p:spPr>
            <a:xfrm>
              <a:off x="7176973" y="1577474"/>
              <a:ext cx="2763785" cy="1980475"/>
            </a:xfrm>
            <a:prstGeom prst="roundRect">
              <a:avLst>
                <a:gd name="adj" fmla="val 3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But your program doesn’t work. If the program doesn’t have to work, I can write one that takes one millisecond </a:t>
              </a:r>
              <a:r>
                <a:rPr lang="en-US" sz="1600"/>
                <a:t>per card and </a:t>
              </a:r>
              <a:r>
                <a:rPr lang="en-US" sz="1600" dirty="0"/>
                <a:t>that’s faster than our card reader.</a:t>
              </a:r>
              <a:endParaRPr lang="de-AT" sz="1600" dirty="0"/>
            </a:p>
          </p:txBody>
        </p:sp>
        <p:sp>
          <p:nvSpPr>
            <p:cNvPr id="18" name="Rechtwinkliges Dreieck 17">
              <a:extLst>
                <a:ext uri="{FF2B5EF4-FFF2-40B4-BE49-F238E27FC236}">
                  <a16:creationId xmlns:a16="http://schemas.microsoft.com/office/drawing/2014/main" id="{A8156E6C-95DF-42A1-87C9-01C9F1F42E51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2" name="H 2">
            <a:extLst>
              <a:ext uri="{FF2B5EF4-FFF2-40B4-BE49-F238E27FC236}">
                <a16:creationId xmlns:a16="http://schemas.microsoft.com/office/drawing/2014/main" id="{5634C308-441F-48C9-BBA2-4306B8EE2FE1}"/>
              </a:ext>
            </a:extLst>
          </p:cNvPr>
          <p:cNvSpPr/>
          <p:nvPr/>
        </p:nvSpPr>
        <p:spPr>
          <a:xfrm>
            <a:off x="9870438" y="3882686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am feels relieved">
            <a:extLst>
              <a:ext uri="{FF2B5EF4-FFF2-40B4-BE49-F238E27FC236}">
                <a16:creationId xmlns:a16="http://schemas.microsoft.com/office/drawing/2014/main" id="{26D3FFBB-3AB2-4A12-B528-1C4673D9CBF3}"/>
              </a:ext>
            </a:extLst>
          </p:cNvPr>
          <p:cNvSpPr/>
          <p:nvPr/>
        </p:nvSpPr>
        <p:spPr>
          <a:xfrm>
            <a:off x="6972970" y="3693923"/>
            <a:ext cx="2461642" cy="2552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+mj-lt"/>
              </a:rPr>
              <a:t>TEAM FEELS RELIEVED</a:t>
            </a:r>
            <a:endParaRPr lang="de-AT" sz="10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3" name="Message 3">
            <a:extLst>
              <a:ext uri="{FF2B5EF4-FFF2-40B4-BE49-F238E27FC236}">
                <a16:creationId xmlns:a16="http://schemas.microsoft.com/office/drawing/2014/main" id="{432E65DA-B520-4CD9-B286-77896A3DC907}"/>
              </a:ext>
            </a:extLst>
          </p:cNvPr>
          <p:cNvGrpSpPr/>
          <p:nvPr/>
        </p:nvGrpSpPr>
        <p:grpSpPr>
          <a:xfrm>
            <a:off x="6551663" y="2801972"/>
            <a:ext cx="2882949" cy="737937"/>
            <a:chOff x="7157453" y="1577474"/>
            <a:chExt cx="3298963" cy="737937"/>
          </a:xfrm>
        </p:grpSpPr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F95F78D3-BA06-4E69-841D-C2869981EA93}"/>
                </a:ext>
              </a:extLst>
            </p:cNvPr>
            <p:cNvSpPr/>
            <p:nvPr/>
          </p:nvSpPr>
          <p:spPr>
            <a:xfrm>
              <a:off x="7293811" y="1577474"/>
              <a:ext cx="3162605" cy="737937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/>
            <a:lstStyle/>
            <a:p>
              <a:r>
                <a:rPr lang="en-US" sz="1600" dirty="0"/>
                <a:t>Aha, but my program takes only one second per card.</a:t>
              </a:r>
              <a:endParaRPr lang="de-AT" sz="1600" dirty="0"/>
            </a:p>
          </p:txBody>
        </p:sp>
        <p:sp>
          <p:nvSpPr>
            <p:cNvPr id="15" name="Rechtwinkliges Dreieck 14">
              <a:extLst>
                <a:ext uri="{FF2B5EF4-FFF2-40B4-BE49-F238E27FC236}">
                  <a16:creationId xmlns:a16="http://schemas.microsoft.com/office/drawing/2014/main" id="{EA47C777-1539-4FB1-9535-FB5A7C2CB85B}"/>
                </a:ext>
              </a:extLst>
            </p:cNvPr>
            <p:cNvSpPr/>
            <p:nvPr/>
          </p:nvSpPr>
          <p:spPr>
            <a:xfrm rot="10800000">
              <a:off x="7157453" y="1577474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21" name="OC 2">
            <a:extLst>
              <a:ext uri="{FF2B5EF4-FFF2-40B4-BE49-F238E27FC236}">
                <a16:creationId xmlns:a16="http://schemas.microsoft.com/office/drawing/2014/main" id="{6419EC28-1046-428E-B28E-4A1E72C217C7}"/>
              </a:ext>
            </a:extLst>
          </p:cNvPr>
          <p:cNvSpPr/>
          <p:nvPr/>
        </p:nvSpPr>
        <p:spPr>
          <a:xfrm>
            <a:off x="5946886" y="2571139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Message 2">
            <a:extLst>
              <a:ext uri="{FF2B5EF4-FFF2-40B4-BE49-F238E27FC236}">
                <a16:creationId xmlns:a16="http://schemas.microsoft.com/office/drawing/2014/main" id="{DD470274-873F-45EF-9744-81026C19FA8D}"/>
              </a:ext>
            </a:extLst>
          </p:cNvPr>
          <p:cNvGrpSpPr/>
          <p:nvPr/>
        </p:nvGrpSpPr>
        <p:grpSpPr>
          <a:xfrm>
            <a:off x="6972970" y="1697200"/>
            <a:ext cx="2897469" cy="946717"/>
            <a:chOff x="7176973" y="1577474"/>
            <a:chExt cx="2897469" cy="946717"/>
          </a:xfrm>
          <a:solidFill>
            <a:schemeClr val="accent3"/>
          </a:solidFill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A0B8B881-CCE0-47D7-8EF4-8C2D96845780}"/>
                </a:ext>
              </a:extLst>
            </p:cNvPr>
            <p:cNvSpPr/>
            <p:nvPr/>
          </p:nvSpPr>
          <p:spPr>
            <a:xfrm>
              <a:off x="7176973" y="1577474"/>
              <a:ext cx="2763786" cy="946717"/>
            </a:xfrm>
            <a:prstGeom prst="roundRect">
              <a:avLst>
                <a:gd name="adj" fmla="val 65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That varies with the input, but on the average, about ten seconds per card.</a:t>
              </a:r>
              <a:endParaRPr lang="de-AT" sz="1600" dirty="0"/>
            </a:p>
          </p:txBody>
        </p:sp>
        <p:sp>
          <p:nvSpPr>
            <p:cNvPr id="12" name="Rechtwinkliges Dreieck 11">
              <a:extLst>
                <a:ext uri="{FF2B5EF4-FFF2-40B4-BE49-F238E27FC236}">
                  <a16:creationId xmlns:a16="http://schemas.microsoft.com/office/drawing/2014/main" id="{CC9032D1-2378-40F6-9E7A-E0C6B054278D}"/>
                </a:ext>
              </a:extLst>
            </p:cNvPr>
            <p:cNvSpPr/>
            <p:nvPr/>
          </p:nvSpPr>
          <p:spPr>
            <a:xfrm rot="5400000">
              <a:off x="9804400" y="1580148"/>
              <a:ext cx="272716" cy="2673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0" name="H 1">
            <a:extLst>
              <a:ext uri="{FF2B5EF4-FFF2-40B4-BE49-F238E27FC236}">
                <a16:creationId xmlns:a16="http://schemas.microsoft.com/office/drawing/2014/main" id="{AC01C500-141C-40B1-B343-A7D75BE0E3DB}"/>
              </a:ext>
            </a:extLst>
          </p:cNvPr>
          <p:cNvSpPr/>
          <p:nvPr/>
        </p:nvSpPr>
        <p:spPr>
          <a:xfrm>
            <a:off x="9870439" y="1466367"/>
            <a:ext cx="55335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9" name="Message 1">
            <a:extLst>
              <a:ext uri="{FF2B5EF4-FFF2-40B4-BE49-F238E27FC236}">
                <a16:creationId xmlns:a16="http://schemas.microsoft.com/office/drawing/2014/main" id="{59AF0E7C-E25C-4471-8798-5D80A20BFECB}"/>
              </a:ext>
            </a:extLst>
          </p:cNvPr>
          <p:cNvGrpSpPr/>
          <p:nvPr/>
        </p:nvGrpSpPr>
        <p:grpSpPr>
          <a:xfrm>
            <a:off x="6551663" y="876621"/>
            <a:ext cx="2272297" cy="662524"/>
            <a:chOff x="7157453" y="1615180"/>
            <a:chExt cx="2272297" cy="662524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46F9325F-2250-446F-A202-848E3C4BC827}"/>
                </a:ext>
              </a:extLst>
            </p:cNvPr>
            <p:cNvSpPr/>
            <p:nvPr/>
          </p:nvSpPr>
          <p:spPr>
            <a:xfrm>
              <a:off x="7293811" y="1615180"/>
              <a:ext cx="2135939" cy="662524"/>
            </a:xfrm>
            <a:prstGeom prst="roundRect">
              <a:avLst>
                <a:gd name="adj" fmla="val 65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72000" rIns="180000" bIns="72000" rtlCol="0" anchor="ctr">
              <a:noAutofit/>
            </a:bodyPr>
            <a:lstStyle/>
            <a:p>
              <a:r>
                <a:rPr lang="en-US" sz="1600" dirty="0"/>
                <a:t>And how long does your program take?</a:t>
              </a:r>
              <a:endParaRPr lang="de-AT" sz="1600" dirty="0"/>
            </a:p>
          </p:txBody>
        </p:sp>
        <p:sp>
          <p:nvSpPr>
            <p:cNvPr id="8" name="Rechtwinkliges Dreieck 7">
              <a:extLst>
                <a:ext uri="{FF2B5EF4-FFF2-40B4-BE49-F238E27FC236}">
                  <a16:creationId xmlns:a16="http://schemas.microsoft.com/office/drawing/2014/main" id="{406BFD88-28C8-4BDD-9EF9-94A67C423A52}"/>
                </a:ext>
              </a:extLst>
            </p:cNvPr>
            <p:cNvSpPr/>
            <p:nvPr/>
          </p:nvSpPr>
          <p:spPr>
            <a:xfrm rot="10800000">
              <a:off x="7157453" y="1615180"/>
              <a:ext cx="272716" cy="2673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9" name="OC 1">
            <a:extLst>
              <a:ext uri="{FF2B5EF4-FFF2-40B4-BE49-F238E27FC236}">
                <a16:creationId xmlns:a16="http://schemas.microsoft.com/office/drawing/2014/main" id="{F055F264-79D5-4A1B-B684-BEAC9D53C47F}"/>
              </a:ext>
            </a:extLst>
          </p:cNvPr>
          <p:cNvSpPr/>
          <p:nvPr/>
        </p:nvSpPr>
        <p:spPr>
          <a:xfrm>
            <a:off x="5943803" y="645786"/>
            <a:ext cx="60786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👨‍🏭</a:t>
            </a:r>
            <a:endParaRPr lang="de-AT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B1CBF64-9C05-4BE4-88E2-670F0AEA363B}"/>
              </a:ext>
            </a:extLst>
          </p:cNvPr>
          <p:cNvSpPr/>
          <p:nvPr/>
        </p:nvSpPr>
        <p:spPr>
          <a:xfrm>
            <a:off x="593167" y="1497738"/>
            <a:ext cx="737701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1C04DE-C87D-48C1-81F3-9E55F17E0ACE}"/>
              </a:ext>
            </a:extLst>
          </p:cNvPr>
          <p:cNvSpPr/>
          <p:nvPr/>
        </p:nvSpPr>
        <p:spPr>
          <a:xfrm>
            <a:off x="1330868" y="1497738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1C404A7-D3C1-4F93-8AE6-5D8072D260C6}"/>
              </a:ext>
            </a:extLst>
          </p:cNvPr>
          <p:cNvSpPr/>
          <p:nvPr/>
        </p:nvSpPr>
        <p:spPr>
          <a:xfrm>
            <a:off x="2151701" y="1497737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6ABABE79-B981-4442-AFDB-99E66D590963}"/>
              </a:ext>
            </a:extLst>
          </p:cNvPr>
          <p:cNvSpPr/>
          <p:nvPr/>
        </p:nvSpPr>
        <p:spPr>
          <a:xfrm>
            <a:off x="2969553" y="1497736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💾</a:t>
            </a:r>
            <a:endParaRPr lang="de-AT" sz="3600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1805A76-7AFB-4060-8F11-A341D3557CA7}"/>
              </a:ext>
            </a:extLst>
          </p:cNvPr>
          <p:cNvSpPr/>
          <p:nvPr/>
        </p:nvSpPr>
        <p:spPr>
          <a:xfrm>
            <a:off x="3755346" y="1497736"/>
            <a:ext cx="81785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🚗</a:t>
            </a:r>
            <a:endParaRPr lang="de-AT" sz="360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E908A48-75D4-4D28-A923-31B15AB7E799}"/>
              </a:ext>
            </a:extLst>
          </p:cNvPr>
          <p:cNvSpPr/>
          <p:nvPr/>
        </p:nvSpPr>
        <p:spPr>
          <a:xfrm>
            <a:off x="4570741" y="1497736"/>
            <a:ext cx="80182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💺</a:t>
            </a:r>
            <a:endParaRPr lang="de-AT" sz="36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D8EF83E-3855-435A-89EA-169D3F6CB816}"/>
              </a:ext>
            </a:extLst>
          </p:cNvPr>
          <p:cNvSpPr/>
          <p:nvPr/>
        </p:nvSpPr>
        <p:spPr>
          <a:xfrm>
            <a:off x="577135" y="2216060"/>
            <a:ext cx="76976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📚</a:t>
            </a:r>
            <a:endParaRPr lang="de-AT" sz="3600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CFBD74D-EE42-40A3-AC39-703881E8FEF3}"/>
              </a:ext>
            </a:extLst>
          </p:cNvPr>
          <p:cNvSpPr/>
          <p:nvPr/>
        </p:nvSpPr>
        <p:spPr>
          <a:xfrm>
            <a:off x="1330868" y="221605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4D17C33-B083-49FB-8618-F88372A5E8E2}"/>
              </a:ext>
            </a:extLst>
          </p:cNvPr>
          <p:cNvSpPr/>
          <p:nvPr/>
        </p:nvSpPr>
        <p:spPr>
          <a:xfrm>
            <a:off x="2183761" y="2216059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239B4434-2DDC-449C-A68E-2033BF02394A}"/>
              </a:ext>
            </a:extLst>
          </p:cNvPr>
          <p:cNvSpPr/>
          <p:nvPr/>
        </p:nvSpPr>
        <p:spPr>
          <a:xfrm>
            <a:off x="2961537" y="2210912"/>
            <a:ext cx="80182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💥</a:t>
            </a:r>
            <a:endParaRPr lang="de-AT" sz="3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DBDAE51-0210-4242-8BDE-E457E2D73709}"/>
              </a:ext>
            </a:extLst>
          </p:cNvPr>
          <p:cNvSpPr/>
          <p:nvPr/>
        </p:nvSpPr>
        <p:spPr>
          <a:xfrm>
            <a:off x="3760570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🌙</a:t>
            </a:r>
            <a:endParaRPr lang="de-AT" sz="360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2894AA2-42A6-4A3F-A078-291364247E75}"/>
              </a:ext>
            </a:extLst>
          </p:cNvPr>
          <p:cNvSpPr/>
          <p:nvPr/>
        </p:nvSpPr>
        <p:spPr>
          <a:xfrm>
            <a:off x="4562393" y="221091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👥</a:t>
            </a:r>
            <a:endParaRPr lang="de-AT" sz="36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9BEB741-0A41-42E5-81D5-89A0A90A585F}"/>
              </a:ext>
            </a:extLst>
          </p:cNvPr>
          <p:cNvSpPr/>
          <p:nvPr/>
        </p:nvSpPr>
        <p:spPr>
          <a:xfrm>
            <a:off x="577135" y="299766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B7A032A8-CE10-4AE9-8B43-3E876B68CFBD}"/>
              </a:ext>
            </a:extLst>
          </p:cNvPr>
          <p:cNvSpPr/>
          <p:nvPr/>
        </p:nvSpPr>
        <p:spPr>
          <a:xfrm>
            <a:off x="1314837" y="2994558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🔚</a:t>
            </a:r>
            <a:endParaRPr lang="de-AT" sz="3600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DB4BD384-6129-49AB-A577-98254755348F}"/>
              </a:ext>
            </a:extLst>
          </p:cNvPr>
          <p:cNvSpPr/>
          <p:nvPr/>
        </p:nvSpPr>
        <p:spPr>
          <a:xfrm>
            <a:off x="2158319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133B252-9F45-4C78-BA7A-BF6108D6FBF9}"/>
              </a:ext>
            </a:extLst>
          </p:cNvPr>
          <p:cNvSpPr/>
          <p:nvPr/>
        </p:nvSpPr>
        <p:spPr>
          <a:xfrm>
            <a:off x="2953521" y="299455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😌</a:t>
            </a:r>
            <a:endParaRPr lang="de-AT" sz="360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9F9BB36-2407-43A4-A841-572E08B19209}"/>
              </a:ext>
            </a:extLst>
          </p:cNvPr>
          <p:cNvSpPr/>
          <p:nvPr/>
        </p:nvSpPr>
        <p:spPr>
          <a:xfrm>
            <a:off x="3763360" y="299455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🚀</a:t>
            </a:r>
            <a:endParaRPr lang="de-AT" sz="36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2CF49DD2-BD13-467A-B84E-E5032DD0A344}"/>
              </a:ext>
            </a:extLst>
          </p:cNvPr>
          <p:cNvSpPr/>
          <p:nvPr/>
        </p:nvSpPr>
        <p:spPr>
          <a:xfrm>
            <a:off x="4611405" y="2998577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👷‍♂️</a:t>
            </a:r>
            <a:endParaRPr lang="de-AT" sz="36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DDD0455-456D-4046-B5FD-93C196700EB5}"/>
              </a:ext>
            </a:extLst>
          </p:cNvPr>
          <p:cNvSpPr/>
          <p:nvPr/>
        </p:nvSpPr>
        <p:spPr>
          <a:xfrm>
            <a:off x="537059" y="3798927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❌</a:t>
            </a:r>
            <a:endParaRPr lang="de-AT" sz="3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52899B9-04E6-4EE8-AA81-E69B8DE87412}"/>
              </a:ext>
            </a:extLst>
          </p:cNvPr>
          <p:cNvSpPr/>
          <p:nvPr/>
        </p:nvSpPr>
        <p:spPr>
          <a:xfrm>
            <a:off x="136292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🙅‍♀️</a:t>
            </a:r>
            <a:endParaRPr lang="de-AT" sz="3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A36D5BC-C768-4CC4-A95C-273E3B0F361A}"/>
              </a:ext>
            </a:extLst>
          </p:cNvPr>
          <p:cNvSpPr/>
          <p:nvPr/>
        </p:nvSpPr>
        <p:spPr>
          <a:xfrm>
            <a:off x="2165584" y="3798925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7FE36E1C-B147-4064-8EDF-39826EF141EA}"/>
              </a:ext>
            </a:extLst>
          </p:cNvPr>
          <p:cNvSpPr/>
          <p:nvPr/>
        </p:nvSpPr>
        <p:spPr>
          <a:xfrm>
            <a:off x="2981708" y="3798926"/>
            <a:ext cx="75373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⌚</a:t>
            </a:r>
            <a:endParaRPr lang="de-AT" sz="3600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A04C520B-8831-41BA-826A-8C37806D3D63}"/>
              </a:ext>
            </a:extLst>
          </p:cNvPr>
          <p:cNvSpPr/>
          <p:nvPr/>
        </p:nvSpPr>
        <p:spPr>
          <a:xfrm>
            <a:off x="3771374" y="3798926"/>
            <a:ext cx="73770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👨‍🎤</a:t>
            </a:r>
            <a:endParaRPr lang="de-AT" sz="3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83F0EC40-48FF-4D06-B148-BEB2BB7BC67C}"/>
              </a:ext>
            </a:extLst>
          </p:cNvPr>
          <p:cNvSpPr/>
          <p:nvPr/>
        </p:nvSpPr>
        <p:spPr>
          <a:xfrm>
            <a:off x="4610483" y="3798925"/>
            <a:ext cx="721672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👨‍💼</a:t>
            </a:r>
            <a:endParaRPr lang="de-AT" sz="3600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EB51A9FB-B0C0-41ED-9DD2-D7A64F24F653}"/>
              </a:ext>
            </a:extLst>
          </p:cNvPr>
          <p:cNvSpPr/>
          <p:nvPr/>
        </p:nvSpPr>
        <p:spPr>
          <a:xfrm>
            <a:off x="553088" y="4524422"/>
            <a:ext cx="78579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📈</a:t>
            </a:r>
            <a:endParaRPr lang="de-AT" sz="36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74B9DF5-EB4E-4F7E-A23F-F16851A397F1}"/>
              </a:ext>
            </a:extLst>
          </p:cNvPr>
          <p:cNvSpPr/>
          <p:nvPr/>
        </p:nvSpPr>
        <p:spPr>
          <a:xfrm>
            <a:off x="1314837" y="4524421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✈</a:t>
            </a:r>
            <a:endParaRPr lang="de-AT" sz="3600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E850A895-675D-4029-AFB3-6C1F5198ACD7}"/>
              </a:ext>
            </a:extLst>
          </p:cNvPr>
          <p:cNvSpPr/>
          <p:nvPr/>
        </p:nvSpPr>
        <p:spPr>
          <a:xfrm>
            <a:off x="2132690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🏭</a:t>
            </a:r>
            <a:endParaRPr lang="de-AT" sz="3600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3CBDB6FC-D81F-435E-B379-DE02CAAEE7AF}"/>
              </a:ext>
            </a:extLst>
          </p:cNvPr>
          <p:cNvSpPr/>
          <p:nvPr/>
        </p:nvSpPr>
        <p:spPr>
          <a:xfrm>
            <a:off x="2937493" y="4524420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🤝</a:t>
            </a:r>
            <a:endParaRPr lang="de-AT" sz="3600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8EE97590-3515-4B41-974F-5B630BC2CB74}"/>
              </a:ext>
            </a:extLst>
          </p:cNvPr>
          <p:cNvSpPr/>
          <p:nvPr/>
        </p:nvSpPr>
        <p:spPr>
          <a:xfrm>
            <a:off x="3731298" y="4524419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🚅</a:t>
            </a:r>
            <a:endParaRPr lang="de-AT" sz="3600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88A796E7-B6B4-4F40-A01D-C6EE8A112175}"/>
              </a:ext>
            </a:extLst>
          </p:cNvPr>
          <p:cNvSpPr/>
          <p:nvPr/>
        </p:nvSpPr>
        <p:spPr>
          <a:xfrm>
            <a:off x="4582028" y="4527936"/>
            <a:ext cx="817853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✔</a:t>
            </a:r>
            <a:endParaRPr lang="de-AT" sz="3600" dirty="0"/>
          </a:p>
        </p:txBody>
      </p:sp>
      <p:sp>
        <p:nvSpPr>
          <p:cNvPr id="54" name="Overlay">
            <a:extLst>
              <a:ext uri="{FF2B5EF4-FFF2-40B4-BE49-F238E27FC236}">
                <a16:creationId xmlns:a16="http://schemas.microsoft.com/office/drawing/2014/main" id="{A723F7B1-80F6-4020-B664-A9FCF1BD2E40}"/>
              </a:ext>
            </a:extLst>
          </p:cNvPr>
          <p:cNvSpPr/>
          <p:nvPr/>
        </p:nvSpPr>
        <p:spPr>
          <a:xfrm>
            <a:off x="340659" y="1228165"/>
            <a:ext cx="5370985" cy="437477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reasons for a computer program">
            <a:extLst>
              <a:ext uri="{FF2B5EF4-FFF2-40B4-BE49-F238E27FC236}">
                <a16:creationId xmlns:a16="http://schemas.microsoft.com/office/drawing/2014/main" id="{37CC67F2-EC58-4186-938A-0D23D936EFA8}"/>
              </a:ext>
            </a:extLst>
          </p:cNvPr>
          <p:cNvSpPr txBox="1"/>
          <p:nvPr/>
        </p:nvSpPr>
        <p:spPr>
          <a:xfrm>
            <a:off x="6670825" y="2560313"/>
            <a:ext cx="2899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body color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body style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equipment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air condition</a:t>
            </a:r>
            <a:endParaRPr lang="de-AT" sz="2400" dirty="0"/>
          </a:p>
        </p:txBody>
      </p:sp>
      <p:sp>
        <p:nvSpPr>
          <p:cNvPr id="56" name="time of the hero">
            <a:extLst>
              <a:ext uri="{FF2B5EF4-FFF2-40B4-BE49-F238E27FC236}">
                <a16:creationId xmlns:a16="http://schemas.microsoft.com/office/drawing/2014/main" id="{33F090A6-0AFC-47FC-B054-11056C5EF140}"/>
              </a:ext>
            </a:extLst>
          </p:cNvPr>
          <p:cNvSpPr txBox="1"/>
          <p:nvPr/>
        </p:nvSpPr>
        <p:spPr>
          <a:xfrm>
            <a:off x="6676156" y="2560313"/>
            <a:ext cx="3717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½ day on the plane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1 day finishing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2 days for specification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7 days testing</a:t>
            </a:r>
            <a:endParaRPr lang="de-AT" sz="2400" dirty="0"/>
          </a:p>
        </p:txBody>
      </p:sp>
    </p:spTree>
    <p:extLst>
      <p:ext uri="{BB962C8B-B14F-4D97-AF65-F5344CB8AC3E}">
        <p14:creationId xmlns:p14="http://schemas.microsoft.com/office/powerpoint/2010/main" val="2320077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1" grpId="0"/>
      <p:bldP spid="20" grpId="0"/>
      <p:bldP spid="19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4" grpId="1" animBg="1"/>
      <p:bldP spid="54" grpId="2" animBg="1"/>
      <p:bldP spid="54" grpId="3" animBg="1"/>
      <p:bldP spid="55" grpId="0"/>
      <p:bldP spid="55" grpId="1"/>
      <p:bldP spid="56" grpId="0"/>
      <p:bldP spid="5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rgbClr val="B28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711053"/>
            <a:ext cx="5954568" cy="3244721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300" dirty="0"/>
              <a:t>studying </a:t>
            </a:r>
            <a:r>
              <a:rPr lang="en-US" sz="2300" b="1" dirty="0"/>
              <a:t>psychology</a:t>
            </a:r>
            <a:r>
              <a:rPr lang="en-US" sz="2300" dirty="0"/>
              <a:t> and </a:t>
            </a:r>
            <a:r>
              <a:rPr lang="en-US" sz="2300" b="1" dirty="0"/>
              <a:t>philosophy</a:t>
            </a:r>
            <a:br>
              <a:rPr lang="en-US" sz="2300" dirty="0"/>
            </a:br>
            <a:r>
              <a:rPr lang="en-US" sz="2300" dirty="0"/>
              <a:t>	@ university of </a:t>
            </a:r>
            <a:r>
              <a:rPr lang="en-US" sz="2300" dirty="0" err="1"/>
              <a:t>innsbruck</a:t>
            </a:r>
            <a:endParaRPr lang="en-US" sz="23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300" dirty="0"/>
              <a:t>studied </a:t>
            </a:r>
            <a:r>
              <a:rPr lang="en-US" sz="2300" b="1" dirty="0"/>
              <a:t>software engineering</a:t>
            </a:r>
            <a:br>
              <a:rPr lang="en-US" sz="2300" dirty="0"/>
            </a:br>
            <a:r>
              <a:rPr lang="en-US" sz="2300" dirty="0"/>
              <a:t>	@ </a:t>
            </a:r>
            <a:r>
              <a:rPr lang="en-US" sz="2300" dirty="0" err="1"/>
              <a:t>fh</a:t>
            </a:r>
            <a:r>
              <a:rPr lang="en-US" sz="2300" dirty="0"/>
              <a:t> </a:t>
            </a:r>
            <a:r>
              <a:rPr lang="en-US" sz="2300" dirty="0" err="1"/>
              <a:t>hagenberg</a:t>
            </a:r>
            <a:endParaRPr lang="de-AT" sz="23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300" b="1" dirty="0"/>
              <a:t>software architect</a:t>
            </a:r>
            <a:r>
              <a:rPr lang="en-US" sz="2300" dirty="0"/>
              <a:t> and </a:t>
            </a:r>
            <a:r>
              <a:rPr lang="en-US" sz="2300" b="1" dirty="0"/>
              <a:t>psychology intern</a:t>
            </a:r>
            <a:br>
              <a:rPr lang="en-US" sz="2300" dirty="0"/>
            </a:br>
            <a:r>
              <a:rPr lang="en-US" sz="2300" dirty="0"/>
              <a:t>	@ </a:t>
            </a:r>
            <a:r>
              <a:rPr lang="en-US" sz="2300" dirty="0" err="1"/>
              <a:t>innerspace</a:t>
            </a:r>
            <a:r>
              <a:rPr lang="en-US" sz="2300" dirty="0"/>
              <a:t> </a:t>
            </a:r>
            <a:r>
              <a:rPr lang="en-US" sz="2300" dirty="0" err="1"/>
              <a:t>gmbh</a:t>
            </a:r>
            <a:endParaRPr lang="en-US" sz="23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300" dirty="0"/>
              <a:t>co-organizing </a:t>
            </a:r>
            <a:r>
              <a:rPr lang="en-US" sz="2300" b="1" dirty="0"/>
              <a:t>uncodeference.io</a:t>
            </a:r>
            <a:br>
              <a:rPr lang="en-US" sz="2300" i="1" dirty="0"/>
            </a:br>
            <a:r>
              <a:rPr lang="en-US" sz="2300" dirty="0"/>
              <a:t>	@ </a:t>
            </a:r>
            <a:r>
              <a:rPr lang="en-US" sz="2300" dirty="0" err="1"/>
              <a:t>wattens</a:t>
            </a:r>
            <a:r>
              <a:rPr lang="en-US" sz="2300" dirty="0"/>
              <a:t>, </a:t>
            </a:r>
            <a:r>
              <a:rPr lang="en-US" sz="2300" dirty="0" err="1"/>
              <a:t>tyrol</a:t>
            </a:r>
            <a:endParaRPr lang="en-US" sz="2300" i="1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3E546A-72CB-4D7D-BDAC-937F9C216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7753" y="4628451"/>
            <a:ext cx="1692822" cy="1692820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5085B82-BD34-4B42-B92B-D11ACBF5287F}"/>
              </a:ext>
            </a:extLst>
          </p:cNvPr>
          <p:cNvGrpSpPr/>
          <p:nvPr/>
        </p:nvGrpSpPr>
        <p:grpSpPr>
          <a:xfrm>
            <a:off x="4943314" y="6321271"/>
            <a:ext cx="4561698" cy="698718"/>
            <a:chOff x="4278148" y="6012573"/>
            <a:chExt cx="4561698" cy="698718"/>
          </a:xfrm>
        </p:grpSpPr>
        <p:sp>
          <p:nvSpPr>
            <p:cNvPr id="111" name="Textfeld 110"/>
            <p:cNvSpPr txBox="1"/>
            <p:nvPr/>
          </p:nvSpPr>
          <p:spPr>
            <a:xfrm>
              <a:off x="4883569" y="6012573"/>
              <a:ext cx="3956277" cy="698718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just"/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bemayr</a:t>
              </a:r>
              <a:r>
                <a:rPr lang="en-US" sz="2200" dirty="0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/</a:t>
              </a:r>
              <a:r>
                <a:rPr lang="en-US" sz="2200" dirty="0" err="1">
                  <a:solidFill>
                    <a:schemeClr val="tx1">
                      <a:lumMod val="50000"/>
                    </a:schemeClr>
                  </a:solidFill>
                  <a:latin typeface="Fira Code" panose="020B0509050000020004" pitchFamily="49" charset="0"/>
                  <a:ea typeface="Fira Code" panose="020B0509050000020004" pitchFamily="49" charset="0"/>
                </a:rPr>
                <a:t>talk.remotedata</a:t>
              </a:r>
              <a:endParaRPr lang="en-US" sz="2200" dirty="0">
                <a:solidFill>
                  <a:schemeClr val="tx1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endParaRPr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2058931-062A-4BA3-974F-01D441439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8148" y="6059222"/>
              <a:ext cx="605421" cy="605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96448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B43B10DA-A96F-4D28-BF00-A509FA7B4768}"/>
              </a:ext>
            </a:extLst>
          </p:cNvPr>
          <p:cNvSpPr txBox="1"/>
          <p:nvPr/>
        </p:nvSpPr>
        <p:spPr>
          <a:xfrm>
            <a:off x="0" y="6638408"/>
            <a:ext cx="10799763" cy="560905"/>
          </a:xfrm>
          <a:prstGeom prst="rect">
            <a:avLst/>
          </a:prstGeom>
          <a:noFill/>
        </p:spPr>
        <p:txBody>
          <a:bodyPr wrap="square" bIns="144000" rtlCol="0" anchor="b" anchorCtr="1">
            <a:spAutoFit/>
          </a:bodyPr>
          <a:lstStyle/>
          <a:p>
            <a:pPr algn="ctr"/>
            <a:r>
              <a:rPr lang="en-US" sz="2400" dirty="0"/>
              <a:t>about </a:t>
            </a:r>
            <a:r>
              <a:rPr lang="en-US" sz="24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correctness </a:t>
            </a:r>
            <a:r>
              <a:rPr lang="en-US" sz="2400" dirty="0"/>
              <a:t>in computer systems</a:t>
            </a:r>
            <a:endParaRPr lang="de-AT" sz="2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C48ECE3-4475-431D-B787-05DC258A72DF}"/>
              </a:ext>
            </a:extLst>
          </p:cNvPr>
          <p:cNvSpPr/>
          <p:nvPr/>
        </p:nvSpPr>
        <p:spPr>
          <a:xfrm>
            <a:off x="2700338" y="2168495"/>
            <a:ext cx="53975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/>
              <a:t>“Of all the requirements that we might place on a program, first and foremost is that it be correct.”</a:t>
            </a:r>
          </a:p>
        </p:txBody>
      </p:sp>
    </p:spTree>
    <p:extLst>
      <p:ext uri="{BB962C8B-B14F-4D97-AF65-F5344CB8AC3E}">
        <p14:creationId xmlns:p14="http://schemas.microsoft.com/office/powerpoint/2010/main" val="333460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C08AE1-AFD7-4442-8C9A-8E5D96C4C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232" y="-25158"/>
            <a:ext cx="12888227" cy="72496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34F448-0399-4E4F-9750-2241E2421CC8}"/>
              </a:ext>
            </a:extLst>
          </p:cNvPr>
          <p:cNvGrpSpPr/>
          <p:nvPr/>
        </p:nvGrpSpPr>
        <p:grpSpPr>
          <a:xfrm>
            <a:off x="290197" y="-1510028"/>
            <a:ext cx="10219369" cy="10219369"/>
            <a:chOff x="-603902" y="215493"/>
            <a:chExt cx="10219369" cy="10219369"/>
          </a:xfrm>
        </p:grpSpPr>
        <p:pic>
          <p:nvPicPr>
            <p:cNvPr id="14" name="Grafik 7">
              <a:extLst>
                <a:ext uri="{FF2B5EF4-FFF2-40B4-BE49-F238E27FC236}">
                  <a16:creationId xmlns:a16="http://schemas.microsoft.com/office/drawing/2014/main" id="{7E1CAC71-5060-4171-87BA-0A5A383B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03902" y="215493"/>
              <a:ext cx="10219369" cy="1021936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Grafik 9">
              <a:extLst>
                <a:ext uri="{FF2B5EF4-FFF2-40B4-BE49-F238E27FC236}">
                  <a16:creationId xmlns:a16="http://schemas.microsoft.com/office/drawing/2014/main" id="{E0CC8D9A-6E4D-4831-815F-ADCC293C2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5659" y="5065815"/>
              <a:ext cx="2500247" cy="51872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420184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(opaque)">
            <a:extLst>
              <a:ext uri="{FF2B5EF4-FFF2-40B4-BE49-F238E27FC236}">
                <a16:creationId xmlns:a16="http://schemas.microsoft.com/office/drawing/2014/main" id="{2CA45C8B-44B1-45F9-9E07-2E9FE5D29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pic>
        <p:nvPicPr>
          <p:cNvPr id="4" name="Background">
            <a:extLst>
              <a:ext uri="{FF2B5EF4-FFF2-40B4-BE49-F238E27FC236}">
                <a16:creationId xmlns:a16="http://schemas.microsoft.com/office/drawing/2014/main" id="{A9D508D2-312F-47CB-B07B-69595AFF23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3465" r="5189" b="11937"/>
          <a:stretch/>
        </p:blipFill>
        <p:spPr>
          <a:xfrm>
            <a:off x="0" y="0"/>
            <a:ext cx="11256963" cy="7199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F82A985-6F98-40B2-8A2E-C2119C107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07" y="2568609"/>
            <a:ext cx="7200000" cy="1391534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ASSURING </a:t>
            </a:r>
            <a:r>
              <a:rPr lang="en-US" sz="3500" b="1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QUALITY </a:t>
            </a:r>
            <a:r>
              <a:rPr lang="en-US" sz="35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BY</a:t>
            </a:r>
            <a:endParaRPr lang="de-AT" sz="3500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3B2AB4A-994E-494A-A7EA-B7A02AD5E5D6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PSYCHOLOGY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BDDDEB56-61E4-478D-AEA4-CCD971F18F99}"/>
              </a:ext>
            </a:extLst>
          </p:cNvPr>
          <p:cNvSpPr txBox="1">
            <a:spLocks/>
          </p:cNvSpPr>
          <p:nvPr/>
        </p:nvSpPr>
        <p:spPr>
          <a:xfrm>
            <a:off x="644307" y="3456026"/>
            <a:ext cx="7200000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TECHNOLOGY</a:t>
            </a:r>
            <a:endParaRPr lang="de-AT" sz="62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289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E0FDE0-5901-4DFA-B14A-858AEAF6D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 r="7808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DFC9D-98E0-4244-83B3-F9ADCC57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149" y="2903889"/>
            <a:ext cx="4359208" cy="1391534"/>
          </a:xfrm>
        </p:spPr>
        <p:txBody>
          <a:bodyPr/>
          <a:lstStyle/>
          <a:p>
            <a:pPr algn="ctr"/>
            <a:r>
              <a:rPr lang="en-US" sz="2800" cap="all" dirty="0">
                <a:solidFill>
                  <a:srgbClr val="B28A43"/>
                </a:solidFill>
              </a:rPr>
              <a:t>The</a:t>
            </a:r>
            <a:br>
              <a:rPr lang="en-US" cap="all" dirty="0">
                <a:solidFill>
                  <a:srgbClr val="B28A43"/>
                </a:solidFill>
              </a:rPr>
            </a:br>
            <a:r>
              <a:rPr lang="en-US" b="1" cap="all" dirty="0">
                <a:solidFill>
                  <a:srgbClr val="B28A43"/>
                </a:solidFill>
              </a:rPr>
              <a:t>Problem</a:t>
            </a:r>
            <a:endParaRPr lang="de-AT" b="1" cap="all" dirty="0">
              <a:solidFill>
                <a:srgbClr val="B28A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1547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36E1F-3201-436C-A87F-2F522FB90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57" y="0"/>
            <a:ext cx="9227048" cy="71993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9661DC-6DE4-4068-94B9-22A237493DC5}"/>
              </a:ext>
            </a:extLst>
          </p:cNvPr>
          <p:cNvGrpSpPr/>
          <p:nvPr/>
        </p:nvGrpSpPr>
        <p:grpSpPr>
          <a:xfrm>
            <a:off x="3379078" y="5175072"/>
            <a:ext cx="1855080" cy="264240"/>
            <a:chOff x="3379078" y="5175072"/>
            <a:chExt cx="185508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A8C8B8-33EE-440E-8258-57B82DEF5B3B}"/>
                    </a:ext>
                  </a:extLst>
                </p14:cNvPr>
                <p14:cNvContentPartPr/>
                <p14:nvPr/>
              </p14:nvContentPartPr>
              <p14:xfrm>
                <a:off x="3379078" y="5177952"/>
                <a:ext cx="353520" cy="241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A8C8B8-33EE-440E-8258-57B82DEF5B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25078" y="5069952"/>
                  <a:ext cx="4611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E21308-5B00-451F-9C46-E5792F5B435E}"/>
                    </a:ext>
                  </a:extLst>
                </p14:cNvPr>
                <p14:cNvContentPartPr/>
                <p14:nvPr/>
              </p14:nvContentPartPr>
              <p14:xfrm>
                <a:off x="4866238" y="5175072"/>
                <a:ext cx="367920" cy="264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E21308-5B00-451F-9C46-E5792F5B43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2238" y="5067432"/>
                  <a:ext cx="475560" cy="479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411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94C2E-2293-4236-B908-8EC9CBB78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8217" cy="71962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D195B1C-64C3-446B-B88B-7E42EE60F333}"/>
              </a:ext>
            </a:extLst>
          </p:cNvPr>
          <p:cNvGrpSpPr/>
          <p:nvPr/>
        </p:nvGrpSpPr>
        <p:grpSpPr>
          <a:xfrm>
            <a:off x="1298494" y="2321827"/>
            <a:ext cx="4047840" cy="955800"/>
            <a:chOff x="1298494" y="2321827"/>
            <a:chExt cx="4047840" cy="95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90CB84-532D-4886-9111-DDFF03253361}"/>
                    </a:ext>
                  </a:extLst>
                </p14:cNvPr>
                <p14:cNvContentPartPr/>
                <p14:nvPr/>
              </p14:nvContentPartPr>
              <p14:xfrm>
                <a:off x="3379294" y="2321827"/>
                <a:ext cx="1967040" cy="546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90CB84-532D-4886-9111-DDFF032533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25654" y="2213827"/>
                  <a:ext cx="207468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4593D8-2CE0-49AD-8A9D-41B6FE5CA978}"/>
                    </a:ext>
                  </a:extLst>
                </p14:cNvPr>
                <p14:cNvContentPartPr/>
                <p14:nvPr/>
              </p14:nvContentPartPr>
              <p14:xfrm>
                <a:off x="1298494" y="2778307"/>
                <a:ext cx="1917360" cy="499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4593D8-2CE0-49AD-8A9D-41B6FE5CA9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4854" y="2670307"/>
                  <a:ext cx="2025000" cy="71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8372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0FF9B73-3DDD-47AA-A36A-B6490B74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3331" y="1104106"/>
            <a:ext cx="5753100" cy="4991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5FECDB-166D-4BAB-90C4-0CD72870D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83" y="0"/>
            <a:ext cx="6862597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465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B6C841-50F2-4F31-B5A1-6FF87A1C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79" y="0"/>
            <a:ext cx="7712404" cy="71993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A33AD4-4BBA-4F66-83D4-9337EF34BAB3}"/>
                  </a:ext>
                </a:extLst>
              </p14:cNvPr>
              <p14:cNvContentPartPr/>
              <p14:nvPr/>
            </p14:nvContentPartPr>
            <p14:xfrm>
              <a:off x="4983050" y="4721980"/>
              <a:ext cx="3633840" cy="1690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A33AD4-4BBA-4F66-83D4-9337EF34BA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5050" y="4703980"/>
                <a:ext cx="3669480" cy="172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2726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Docker">
      <a:dk1>
        <a:srgbClr val="364649"/>
      </a:dk1>
      <a:lt1>
        <a:sysClr val="window" lastClr="FFFFFF"/>
      </a:lt1>
      <a:dk2>
        <a:srgbClr val="44546A"/>
      </a:dk2>
      <a:lt2>
        <a:srgbClr val="E7E6E6"/>
      </a:lt2>
      <a:accent1>
        <a:srgbClr val="37B1D9"/>
      </a:accent1>
      <a:accent2>
        <a:srgbClr val="22A0C8"/>
      </a:accent2>
      <a:accent3>
        <a:srgbClr val="1D91B4"/>
      </a:accent3>
      <a:accent4>
        <a:srgbClr val="1B81A5"/>
      </a:accent4>
      <a:accent5>
        <a:srgbClr val="5B9BD5"/>
      </a:accent5>
      <a:accent6>
        <a:srgbClr val="70AD47"/>
      </a:accent6>
      <a:hlink>
        <a:srgbClr val="364649"/>
      </a:hlink>
      <a:folHlink>
        <a:srgbClr val="7A979D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</Words>
  <Application>Microsoft Office PowerPoint</Application>
  <PresentationFormat>Custom</PresentationFormat>
  <Paragraphs>131</Paragraphs>
  <Slides>20</Slides>
  <Notes>13</Notes>
  <HiddenSlides>9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Consolas</vt:lpstr>
      <vt:lpstr>Fira Code</vt:lpstr>
      <vt:lpstr>Lato</vt:lpstr>
      <vt:lpstr>Lato Black</vt:lpstr>
      <vt:lpstr>Lato Hairline</vt:lpstr>
      <vt:lpstr>Lato Light</vt:lpstr>
      <vt:lpstr>Lato Medium</vt:lpstr>
      <vt:lpstr>Lato Thin</vt:lpstr>
      <vt:lpstr>Segoe UI</vt:lpstr>
      <vt:lpstr>Office</vt:lpstr>
      <vt:lpstr>RemoteData&lt;TError, TSuccess&gt;</vt:lpstr>
      <vt:lpstr>PowerPoint Presentation</vt:lpstr>
      <vt:lpstr>PowerPoint Presentation</vt:lpstr>
      <vt:lpstr>ASSURING QUALITY BY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introducing Remotedata&lt;TERROR, Tsuccess&gt;</vt:lpstr>
      <vt:lpstr>PowerPoint Presentation</vt:lpstr>
      <vt:lpstr>PowerPoint Presentation</vt:lpstr>
      <vt:lpstr>PowerPoint Presentation</vt:lpstr>
      <vt:lpstr>THE COMPILER AS YOUR ASSISTANT THE IDRIS LANGUAGE</vt:lpstr>
      <vt:lpstr>RECAP</vt:lpstr>
      <vt:lpstr>Tweets</vt:lpstr>
      <vt:lpstr>Sebastian Notes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FALLE DES FALSCHEN SICHERHEITSGEFÜHLS</dc:title>
  <dc:creator>Bernhard Mayr</dc:creator>
  <cp:lastModifiedBy>Bernhard Mayr</cp:lastModifiedBy>
  <cp:revision>146</cp:revision>
  <dcterms:created xsi:type="dcterms:W3CDTF">2018-12-03T07:54:51Z</dcterms:created>
  <dcterms:modified xsi:type="dcterms:W3CDTF">2019-06-05T13:26:02Z</dcterms:modified>
</cp:coreProperties>
</file>